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1" r:id="rId2"/>
    <p:sldId id="320" r:id="rId3"/>
    <p:sldId id="319" r:id="rId4"/>
    <p:sldId id="322" r:id="rId5"/>
    <p:sldId id="318" r:id="rId6"/>
    <p:sldId id="323" r:id="rId7"/>
    <p:sldId id="324" r:id="rId8"/>
    <p:sldId id="325" r:id="rId9"/>
    <p:sldId id="326" r:id="rId10"/>
    <p:sldId id="327" r:id="rId11"/>
    <p:sldId id="337" r:id="rId12"/>
    <p:sldId id="328" r:id="rId13"/>
    <p:sldId id="329" r:id="rId14"/>
    <p:sldId id="331" r:id="rId15"/>
    <p:sldId id="335" r:id="rId16"/>
    <p:sldId id="333" r:id="rId17"/>
    <p:sldId id="336" r:id="rId18"/>
    <p:sldId id="338" r:id="rId19"/>
    <p:sldId id="334"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xana Damian"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5" autoAdjust="0"/>
    <p:restoredTop sz="94569" autoAdjust="0"/>
  </p:normalViewPr>
  <p:slideViewPr>
    <p:cSldViewPr>
      <p:cViewPr varScale="1">
        <p:scale>
          <a:sx n="69" d="100"/>
          <a:sy n="69" d="100"/>
        </p:scale>
        <p:origin x="14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7FEAE949-9B6C-4927-BA42-D33BF369EEA7}" type="datetimeFigureOut">
              <a:rPr lang="en-US"/>
              <a:pPr>
                <a:defRPr/>
              </a:pPr>
              <a:t>11/12/2020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695881C-36D0-4566-8A93-CA558998E00A}" type="slidenum">
              <a:rPr lang="en-US"/>
              <a:pPr>
                <a:defRPr/>
              </a:pPr>
              <a:t>‹#›</a:t>
            </a:fld>
            <a:endParaRPr lang="en-US"/>
          </a:p>
        </p:txBody>
      </p:sp>
    </p:spTree>
    <p:extLst>
      <p:ext uri="{BB962C8B-B14F-4D97-AF65-F5344CB8AC3E}">
        <p14:creationId xmlns:p14="http://schemas.microsoft.com/office/powerpoint/2010/main" val="211130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826165-8B08-4282-BBCC-A196B59E122A}" type="datetimeFigureOut">
              <a:rPr lang="en-US"/>
              <a:pPr>
                <a:defRPr/>
              </a:pPr>
              <a:t>11/12/2020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010C52-977F-4E52-A217-FB62AE5773DD}" type="slidenum">
              <a:rPr lang="en-US"/>
              <a:pPr>
                <a:defRPr/>
              </a:pPr>
              <a:t>‹#›</a:t>
            </a:fld>
            <a:endParaRPr lang="en-US"/>
          </a:p>
        </p:txBody>
      </p:sp>
    </p:spTree>
    <p:extLst>
      <p:ext uri="{BB962C8B-B14F-4D97-AF65-F5344CB8AC3E}">
        <p14:creationId xmlns:p14="http://schemas.microsoft.com/office/powerpoint/2010/main" val="2813655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CE1CA7-FBB2-4AA2-B508-753BAE76A5F1}"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116259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10C52-977F-4E52-A217-FB62AE5773DD}" type="slidenum">
              <a:rPr lang="en-US" smtClean="0"/>
              <a:pPr>
                <a:defRPr/>
              </a:pPr>
              <a:t>9</a:t>
            </a:fld>
            <a:endParaRPr lang="en-US"/>
          </a:p>
        </p:txBody>
      </p:sp>
    </p:spTree>
    <p:extLst>
      <p:ext uri="{BB962C8B-B14F-4D97-AF65-F5344CB8AC3E}">
        <p14:creationId xmlns:p14="http://schemas.microsoft.com/office/powerpoint/2010/main" val="318992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6629400" y="6164263"/>
            <a:ext cx="2260600" cy="461962"/>
            <a:chOff x="6629400" y="6164650"/>
            <a:chExt cx="2260600" cy="461665"/>
          </a:xfrm>
        </p:grpSpPr>
        <p:pic>
          <p:nvPicPr>
            <p:cNvPr id="5" name="Picture 7" descr="eu_zaszlo.jpg"/>
            <p:cNvPicPr>
              <a:picLocks noChangeAspect="1"/>
            </p:cNvPicPr>
            <p:nvPr userDrawn="1"/>
          </p:nvPicPr>
          <p:blipFill>
            <a:blip r:embed="rId2"/>
            <a:srcRect/>
            <a:stretch>
              <a:fillRect/>
            </a:stretch>
          </p:blipFill>
          <p:spPr bwMode="auto">
            <a:xfrm>
              <a:off x="6629400" y="6172200"/>
              <a:ext cx="640080" cy="424349"/>
            </a:xfrm>
            <a:prstGeom prst="rect">
              <a:avLst/>
            </a:prstGeom>
            <a:noFill/>
            <a:ln w="9525">
              <a:noFill/>
              <a:miter lim="800000"/>
              <a:headEnd/>
              <a:tailEnd/>
            </a:ln>
          </p:spPr>
        </p:pic>
        <p:sp>
          <p:nvSpPr>
            <p:cNvPr id="6" name="TextBox 8"/>
            <p:cNvSpPr txBox="1"/>
            <p:nvPr userDrawn="1"/>
          </p:nvSpPr>
          <p:spPr>
            <a:xfrm>
              <a:off x="7315200" y="6164650"/>
              <a:ext cx="1574800" cy="461665"/>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Open Sans"/>
                  <a:cs typeface="Open Sans"/>
                </a:rPr>
                <a:t>Co-financed by the </a:t>
              </a:r>
            </a:p>
            <a:p>
              <a:pPr fontAlgn="auto">
                <a:spcBef>
                  <a:spcPts val="0"/>
                </a:spcBef>
                <a:spcAft>
                  <a:spcPts val="0"/>
                </a:spcAft>
                <a:defRPr/>
              </a:pPr>
              <a:r>
                <a:rPr lang="en-US" sz="1200" dirty="0">
                  <a:solidFill>
                    <a:schemeClr val="tx1">
                      <a:lumMod val="50000"/>
                      <a:lumOff val="50000"/>
                    </a:schemeClr>
                  </a:solidFill>
                  <a:latin typeface="Open Sans"/>
                  <a:cs typeface="Open Sans"/>
                </a:rPr>
                <a:t>European Union</a:t>
              </a:r>
            </a:p>
          </p:txBody>
        </p:sp>
      </p:grpSp>
      <p:cxnSp>
        <p:nvCxnSpPr>
          <p:cNvPr id="7" name="Straight Connector 9"/>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BDE25044-3633-4276-9CAB-21A9B388D2D3}" type="datetimeFigureOut">
              <a:rPr lang="en-US"/>
              <a:pPr>
                <a:defRPr/>
              </a:pPr>
              <a:t>11/12/2020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A5743CE-6012-41F2-8B1D-B8CC25C9A2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7DCAF3-7A74-4937-A389-D42C935272B6}"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DD0D1-CD80-4744-A8FF-E6720EA05D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B50204-5F98-46F4-8FFF-2FD8A97B5ABA}"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1E33D-9111-401A-AF69-BB4D9A60EF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grpSp>
        <p:nvGrpSpPr>
          <p:cNvPr id="5" name="Group 9"/>
          <p:cNvGrpSpPr>
            <a:grpSpLocks/>
          </p:cNvGrpSpPr>
          <p:nvPr userDrawn="1"/>
        </p:nvGrpSpPr>
        <p:grpSpPr bwMode="auto">
          <a:xfrm>
            <a:off x="6629400" y="6164263"/>
            <a:ext cx="2260600" cy="461962"/>
            <a:chOff x="6629400" y="6164650"/>
            <a:chExt cx="2260600" cy="461665"/>
          </a:xfrm>
        </p:grpSpPr>
        <p:pic>
          <p:nvPicPr>
            <p:cNvPr id="6" name="Picture 7" descr="eu_zaszlo.jpg"/>
            <p:cNvPicPr>
              <a:picLocks noChangeAspect="1"/>
            </p:cNvPicPr>
            <p:nvPr userDrawn="1"/>
          </p:nvPicPr>
          <p:blipFill>
            <a:blip r:embed="rId2"/>
            <a:srcRect/>
            <a:stretch>
              <a:fillRect/>
            </a:stretch>
          </p:blipFill>
          <p:spPr bwMode="auto">
            <a:xfrm>
              <a:off x="6629400" y="6172200"/>
              <a:ext cx="640080" cy="424349"/>
            </a:xfrm>
            <a:prstGeom prst="rect">
              <a:avLst/>
            </a:prstGeom>
            <a:noFill/>
            <a:ln w="9525">
              <a:noFill/>
              <a:miter lim="800000"/>
              <a:headEnd/>
              <a:tailEnd/>
            </a:ln>
          </p:spPr>
        </p:pic>
        <p:sp>
          <p:nvSpPr>
            <p:cNvPr id="7" name="TextBox 8"/>
            <p:cNvSpPr txBox="1"/>
            <p:nvPr userDrawn="1"/>
          </p:nvSpPr>
          <p:spPr>
            <a:xfrm>
              <a:off x="7315200" y="6164650"/>
              <a:ext cx="1574800" cy="461665"/>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Open Sans"/>
                  <a:cs typeface="Open Sans"/>
                </a:rPr>
                <a:t>Co-financed by the </a:t>
              </a:r>
            </a:p>
            <a:p>
              <a:pPr fontAlgn="auto">
                <a:spcBef>
                  <a:spcPts val="0"/>
                </a:spcBef>
                <a:spcAft>
                  <a:spcPts val="0"/>
                </a:spcAft>
                <a:defRPr/>
              </a:pPr>
              <a:r>
                <a:rPr lang="en-US" sz="1200" dirty="0">
                  <a:solidFill>
                    <a:schemeClr val="tx1">
                      <a:lumMod val="50000"/>
                      <a:lumOff val="50000"/>
                    </a:schemeClr>
                  </a:solidFill>
                  <a:latin typeface="Open Sans"/>
                  <a:cs typeface="Open Sans"/>
                </a:rPr>
                <a:t>European Union</a:t>
              </a:r>
            </a:p>
          </p:txBody>
        </p:sp>
      </p:grpSp>
      <p:sp>
        <p:nvSpPr>
          <p:cNvPr id="2" name="Title 1"/>
          <p:cNvSpPr>
            <a:spLocks noGrp="1"/>
          </p:cNvSpPr>
          <p:nvPr>
            <p:ph type="title"/>
          </p:nvPr>
        </p:nvSpPr>
        <p:spPr>
          <a:xfrm>
            <a:off x="457200" y="274638"/>
            <a:ext cx="649224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5820F057-C7B3-4AAC-8E79-6A31597E8576}" type="datetimeFigureOut">
              <a:rPr lang="en-US"/>
              <a:pPr>
                <a:defRPr/>
              </a:pPr>
              <a:t>11/12/2020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BAE8C45B-4D4B-41FC-B609-2DCAEF78C7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6629400" y="6164263"/>
            <a:ext cx="2260600" cy="461962"/>
            <a:chOff x="6629400" y="6164650"/>
            <a:chExt cx="2260600" cy="461665"/>
          </a:xfrm>
        </p:grpSpPr>
        <p:pic>
          <p:nvPicPr>
            <p:cNvPr id="5" name="Picture 7" descr="eu_zaszlo.jpg"/>
            <p:cNvPicPr>
              <a:picLocks noChangeAspect="1"/>
            </p:cNvPicPr>
            <p:nvPr userDrawn="1"/>
          </p:nvPicPr>
          <p:blipFill>
            <a:blip r:embed="rId2"/>
            <a:srcRect/>
            <a:stretch>
              <a:fillRect/>
            </a:stretch>
          </p:blipFill>
          <p:spPr bwMode="auto">
            <a:xfrm>
              <a:off x="6629400" y="6172200"/>
              <a:ext cx="640080" cy="424349"/>
            </a:xfrm>
            <a:prstGeom prst="rect">
              <a:avLst/>
            </a:prstGeom>
            <a:noFill/>
            <a:ln w="9525">
              <a:noFill/>
              <a:miter lim="800000"/>
              <a:headEnd/>
              <a:tailEnd/>
            </a:ln>
          </p:spPr>
        </p:pic>
        <p:sp>
          <p:nvSpPr>
            <p:cNvPr id="6" name="TextBox 8"/>
            <p:cNvSpPr txBox="1"/>
            <p:nvPr userDrawn="1"/>
          </p:nvSpPr>
          <p:spPr>
            <a:xfrm>
              <a:off x="7315200" y="6164650"/>
              <a:ext cx="1574800" cy="461665"/>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Open Sans"/>
                  <a:cs typeface="Open Sans"/>
                </a:rPr>
                <a:t>Co-financed by the </a:t>
              </a:r>
            </a:p>
            <a:p>
              <a:pPr fontAlgn="auto">
                <a:spcBef>
                  <a:spcPts val="0"/>
                </a:spcBef>
                <a:spcAft>
                  <a:spcPts val="0"/>
                </a:spcAft>
                <a:defRPr/>
              </a:pPr>
              <a:r>
                <a:rPr lang="en-US" sz="1200" dirty="0">
                  <a:solidFill>
                    <a:schemeClr val="tx1">
                      <a:lumMod val="50000"/>
                      <a:lumOff val="50000"/>
                    </a:schemeClr>
                  </a:solidFill>
                  <a:latin typeface="Open Sans"/>
                  <a:cs typeface="Open Sans"/>
                </a:rPr>
                <a:t>European Union</a:t>
              </a:r>
            </a:p>
          </p:txBody>
        </p:sp>
      </p:grpSp>
      <p:cxnSp>
        <p:nvCxnSpPr>
          <p:cNvPr id="7" name="Straight Connector 9"/>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E24DAB39-C3F9-47E5-B06B-048A7BBEF45A}" type="datetimeFigureOut">
              <a:rPr lang="en-US"/>
              <a:pPr>
                <a:defRPr/>
              </a:pPr>
              <a:t>11/12/2020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125851C-1FFB-46D0-9C56-56D1305E59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6629400" y="6164263"/>
            <a:ext cx="2260600" cy="461962"/>
            <a:chOff x="6629400" y="6164650"/>
            <a:chExt cx="2260600" cy="461665"/>
          </a:xfrm>
        </p:grpSpPr>
        <p:pic>
          <p:nvPicPr>
            <p:cNvPr id="6" name="Picture 8" descr="eu_zaszlo.jpg"/>
            <p:cNvPicPr>
              <a:picLocks noChangeAspect="1"/>
            </p:cNvPicPr>
            <p:nvPr userDrawn="1"/>
          </p:nvPicPr>
          <p:blipFill>
            <a:blip r:embed="rId2"/>
            <a:srcRect/>
            <a:stretch>
              <a:fillRect/>
            </a:stretch>
          </p:blipFill>
          <p:spPr bwMode="auto">
            <a:xfrm>
              <a:off x="6629400" y="6172200"/>
              <a:ext cx="640080" cy="424349"/>
            </a:xfrm>
            <a:prstGeom prst="rect">
              <a:avLst/>
            </a:prstGeom>
            <a:noFill/>
            <a:ln w="9525">
              <a:noFill/>
              <a:miter lim="800000"/>
              <a:headEnd/>
              <a:tailEnd/>
            </a:ln>
          </p:spPr>
        </p:pic>
        <p:sp>
          <p:nvSpPr>
            <p:cNvPr id="7" name="TextBox 9"/>
            <p:cNvSpPr txBox="1"/>
            <p:nvPr userDrawn="1"/>
          </p:nvSpPr>
          <p:spPr>
            <a:xfrm>
              <a:off x="7315200" y="6164650"/>
              <a:ext cx="1574800" cy="461665"/>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Open Sans"/>
                  <a:cs typeface="Open Sans"/>
                </a:rPr>
                <a:t>Co-financed by the </a:t>
              </a:r>
            </a:p>
            <a:p>
              <a:pPr fontAlgn="auto">
                <a:spcBef>
                  <a:spcPts val="0"/>
                </a:spcBef>
                <a:spcAft>
                  <a:spcPts val="0"/>
                </a:spcAft>
                <a:defRPr/>
              </a:pPr>
              <a:r>
                <a:rPr lang="en-US" sz="1200" dirty="0">
                  <a:solidFill>
                    <a:schemeClr val="tx1">
                      <a:lumMod val="50000"/>
                      <a:lumOff val="50000"/>
                    </a:schemeClr>
                  </a:solidFill>
                  <a:latin typeface="Open Sans"/>
                  <a:cs typeface="Open Sans"/>
                </a:rPr>
                <a:t>European Union</a:t>
              </a:r>
            </a:p>
          </p:txBody>
        </p:sp>
      </p:grpSp>
      <p:cxnSp>
        <p:nvCxnSpPr>
          <p:cNvPr id="8" name="Straight Connector 10"/>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9AF805BA-D069-4EA1-B1EC-8643660BBE0A}" type="datetimeFigureOut">
              <a:rPr lang="en-US"/>
              <a:pPr>
                <a:defRPr/>
              </a:pPr>
              <a:t>11/12/2020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CC06D6C-A25D-45C8-8B47-07B83AFF68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3CA7D3FF-73D0-4571-AFB6-A6F9E2505344}" type="datetimeFigureOut">
              <a:rPr lang="en-US"/>
              <a:pPr>
                <a:defRPr/>
              </a:pPr>
              <a:t>11/12/2020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5DC89BDE-29DA-4AB9-939D-5BAD91BD9A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5"/>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AA34114C-6A53-482D-A049-98CF65DECDE6}" type="datetimeFigureOut">
              <a:rPr lang="en-US"/>
              <a:pPr>
                <a:defRPr/>
              </a:pPr>
              <a:t>11/12/2020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EB959A1-64E3-4963-AADF-44FC429D29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F24D90-0074-4054-9FD6-59F5228C0E3D}" type="datetimeFigureOut">
              <a:rPr lang="en-US"/>
              <a:pPr>
                <a:defRPr/>
              </a:pPr>
              <a:t>11/12/2020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F34E8D-7B59-4C03-9CD1-66373A0E89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6640AF-145B-43E9-BC64-BA4339872F41}" type="datetimeFigureOut">
              <a:rPr lang="en-US"/>
              <a:pPr>
                <a:defRPr/>
              </a:pPr>
              <a:t>11/12/2020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7D5BBA-15ED-4744-86C5-5AAB8C57C1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7D4D52-0476-4FF3-BA9F-D449B9C999FF}" type="datetimeFigureOut">
              <a:rPr lang="en-US"/>
              <a:pPr>
                <a:defRPr/>
              </a:pPr>
              <a:t>11/12/2020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31414E-B968-4E06-875B-61B9067D07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81398D8-3577-4B3E-8FB3-88B86DB5C64E}" type="datetimeFigureOut">
              <a:rPr lang="en-US"/>
              <a:pPr>
                <a:defRPr/>
              </a:pPr>
              <a:t>11/12/2020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1BEF581-1FC4-47C8-8CA1-8D02654A36E4}" type="slidenum">
              <a:rPr lang="en-US"/>
              <a:pPr>
                <a:defRPr/>
              </a:pPr>
              <a:t>‹#›</a:t>
            </a:fld>
            <a:endParaRPr lang="en-US"/>
          </a:p>
        </p:txBody>
      </p:sp>
      <p:pic>
        <p:nvPicPr>
          <p:cNvPr id="1031" name="Picture 6" descr="HUSKROUA ENI logo_final.ai"/>
          <p:cNvPicPr>
            <a:picLocks noChangeAspect="1"/>
          </p:cNvPicPr>
          <p:nvPr userDrawn="1"/>
        </p:nvPicPr>
        <p:blipFill>
          <a:blip r:embed="rId13"/>
          <a:srcRect/>
          <a:stretch>
            <a:fillRect/>
          </a:stretch>
        </p:blipFill>
        <p:spPr bwMode="auto">
          <a:xfrm>
            <a:off x="7137400" y="273050"/>
            <a:ext cx="1538288" cy="96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hyperlink" Target="https://huskroua-cbc.eu/documents/project-implementation-docum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huskroua-cbc.eu/documents/project-implementation-docum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huskroua-cbc.eu/documents/project-implementation-docume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uskroua-cbc.eu/documents/project-implementation-docu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uskroua-cbc.eu/documents/project-implementation-docume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budget/contracts_grants/info_contracts/inforeuro/index_en.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huskroua-cbc.eu/documents/project-implementation-docu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5" y="0"/>
            <a:ext cx="9124950" cy="1000125"/>
          </a:xfrm>
          <a:solidFill>
            <a:srgbClr val="2A3D77"/>
          </a:solidFill>
          <a:effectLst/>
        </p:spPr>
        <p:style>
          <a:lnRef idx="1">
            <a:schemeClr val="accent1"/>
          </a:lnRef>
          <a:fillRef idx="3">
            <a:schemeClr val="accent1"/>
          </a:fillRef>
          <a:effectRef idx="2">
            <a:schemeClr val="accent1"/>
          </a:effectRef>
          <a:fontRef idx="minor">
            <a:schemeClr val="lt1"/>
          </a:fontRef>
        </p:style>
        <p:txBody>
          <a:bodyPr rtlCol="0">
            <a:normAutofit fontScale="90000"/>
          </a:bodyPr>
          <a:lstStyle/>
          <a:p>
            <a:pPr algn="r" eaLnBrk="1" fontAlgn="auto" hangingPunct="1">
              <a:spcAft>
                <a:spcPts val="0"/>
              </a:spcAft>
              <a:defRPr/>
            </a:pPr>
            <a:r>
              <a:rPr lang="en-US" sz="1800" b="1" dirty="0" smtClean="0">
                <a:solidFill>
                  <a:schemeClr val="bg1"/>
                </a:solidFill>
                <a:latin typeface="Open Sans"/>
                <a:cs typeface="Open Sans"/>
              </a:rPr>
              <a:t/>
            </a:r>
            <a:br>
              <a:rPr lang="en-US" sz="1800" b="1" dirty="0" smtClean="0">
                <a:solidFill>
                  <a:schemeClr val="bg1"/>
                </a:solidFill>
                <a:latin typeface="Open Sans"/>
                <a:cs typeface="Open Sans"/>
              </a:rPr>
            </a:br>
            <a:r>
              <a:rPr lang="en-US" sz="1800" b="1" dirty="0" smtClean="0">
                <a:solidFill>
                  <a:schemeClr val="bg1"/>
                </a:solidFill>
                <a:latin typeface="Open Sans"/>
                <a:cs typeface="Open Sans"/>
              </a:rPr>
              <a:t>Hungary-Slovakia-Romania-Ukraine ENI</a:t>
            </a:r>
            <a:br>
              <a:rPr lang="en-US" sz="1800" b="1" dirty="0" smtClean="0">
                <a:solidFill>
                  <a:schemeClr val="bg1"/>
                </a:solidFill>
                <a:latin typeface="Open Sans"/>
                <a:cs typeface="Open Sans"/>
              </a:rPr>
            </a:br>
            <a:r>
              <a:rPr lang="en-US" sz="1800" dirty="0" smtClean="0">
                <a:solidFill>
                  <a:schemeClr val="bg1"/>
                </a:solidFill>
                <a:latin typeface="Open Sans"/>
                <a:cs typeface="Open Sans"/>
              </a:rPr>
              <a:t>Cross-border Cooperation </a:t>
            </a:r>
            <a:r>
              <a:rPr lang="en-US" sz="1800" dirty="0" err="1" smtClean="0">
                <a:solidFill>
                  <a:schemeClr val="bg1"/>
                </a:solidFill>
                <a:latin typeface="Open Sans"/>
                <a:cs typeface="Open Sans"/>
              </a:rPr>
              <a:t>Programme</a:t>
            </a:r>
            <a:r>
              <a:rPr lang="en-US" sz="1800" dirty="0" smtClean="0">
                <a:solidFill>
                  <a:schemeClr val="bg1"/>
                </a:solidFill>
                <a:latin typeface="Open Sans"/>
                <a:cs typeface="Open Sans"/>
              </a:rPr>
              <a:t/>
            </a:r>
            <a:br>
              <a:rPr lang="en-US" sz="1800" dirty="0" smtClean="0">
                <a:solidFill>
                  <a:schemeClr val="bg1"/>
                </a:solidFill>
                <a:latin typeface="Open Sans"/>
                <a:cs typeface="Open Sans"/>
              </a:rPr>
            </a:br>
            <a:r>
              <a:rPr lang="en-US" sz="1800" dirty="0" smtClean="0">
                <a:solidFill>
                  <a:schemeClr val="bg1"/>
                </a:solidFill>
                <a:latin typeface="Open Sans"/>
                <a:cs typeface="Open Sans"/>
              </a:rPr>
              <a:t>2014-2020</a:t>
            </a:r>
            <a:br>
              <a:rPr lang="en-US" sz="1800" dirty="0" smtClean="0">
                <a:solidFill>
                  <a:schemeClr val="bg1"/>
                </a:solidFill>
                <a:latin typeface="Open Sans"/>
                <a:cs typeface="Open Sans"/>
              </a:rPr>
            </a:br>
            <a:endParaRPr lang="en-US" sz="1800" dirty="0"/>
          </a:p>
        </p:txBody>
      </p:sp>
      <p:pic>
        <p:nvPicPr>
          <p:cNvPr id="15362" name="Picture 5" descr="ppt_img.jpg"/>
          <p:cNvPicPr>
            <a:picLocks noChangeAspect="1"/>
          </p:cNvPicPr>
          <p:nvPr/>
        </p:nvPicPr>
        <p:blipFill>
          <a:blip r:embed="rId3"/>
          <a:srcRect/>
          <a:stretch>
            <a:fillRect/>
          </a:stretch>
        </p:blipFill>
        <p:spPr bwMode="auto">
          <a:xfrm>
            <a:off x="0" y="914400"/>
            <a:ext cx="9124950" cy="1514475"/>
          </a:xfrm>
          <a:prstGeom prst="rect">
            <a:avLst/>
          </a:prstGeom>
          <a:noFill/>
          <a:ln w="9525">
            <a:solidFill>
              <a:schemeClr val="bg1"/>
            </a:solidFill>
            <a:miter lim="800000"/>
            <a:headEnd/>
            <a:tailEnd/>
          </a:ln>
        </p:spPr>
      </p:pic>
      <p:pic>
        <p:nvPicPr>
          <p:cNvPr id="15363" name="Picture 6" descr="HUSKROUA ENI logo_final_white.ai"/>
          <p:cNvPicPr>
            <a:picLocks noChangeAspect="1"/>
          </p:cNvPicPr>
          <p:nvPr/>
        </p:nvPicPr>
        <p:blipFill>
          <a:blip r:embed="rId4"/>
          <a:srcRect/>
          <a:stretch>
            <a:fillRect/>
          </a:stretch>
        </p:blipFill>
        <p:spPr bwMode="auto">
          <a:xfrm>
            <a:off x="519113" y="207963"/>
            <a:ext cx="722312" cy="777875"/>
          </a:xfrm>
          <a:prstGeom prst="rect">
            <a:avLst/>
          </a:prstGeom>
          <a:noFill/>
          <a:ln w="9525">
            <a:noFill/>
            <a:miter lim="800000"/>
            <a:headEnd/>
            <a:tailEnd/>
          </a:ln>
        </p:spPr>
      </p:pic>
      <p:sp>
        <p:nvSpPr>
          <p:cNvPr id="15364" name="TextBox 8"/>
          <p:cNvSpPr txBox="1">
            <a:spLocks noChangeArrowheads="1"/>
          </p:cNvSpPr>
          <p:nvPr/>
        </p:nvSpPr>
        <p:spPr bwMode="auto">
          <a:xfrm>
            <a:off x="1143000" y="612775"/>
            <a:ext cx="1905000" cy="369888"/>
          </a:xfrm>
          <a:prstGeom prst="rect">
            <a:avLst/>
          </a:prstGeom>
          <a:noFill/>
          <a:ln w="9525">
            <a:noFill/>
            <a:miter lim="800000"/>
            <a:headEnd/>
            <a:tailEnd/>
          </a:ln>
        </p:spPr>
        <p:txBody>
          <a:bodyPr>
            <a:spAutoFit/>
          </a:bodyPr>
          <a:lstStyle/>
          <a:p>
            <a:r>
              <a:rPr lang="en-US">
                <a:solidFill>
                  <a:schemeClr val="bg1"/>
                </a:solidFill>
                <a:latin typeface="Calibri" pitchFamily="34" charset="0"/>
              </a:rPr>
              <a:t>HUSKROUA CBC</a:t>
            </a:r>
          </a:p>
        </p:txBody>
      </p:sp>
      <p:sp>
        <p:nvSpPr>
          <p:cNvPr id="15365" name="Title 1"/>
          <p:cNvSpPr txBox="1">
            <a:spLocks/>
          </p:cNvSpPr>
          <p:nvPr/>
        </p:nvSpPr>
        <p:spPr bwMode="auto">
          <a:xfrm>
            <a:off x="-19050" y="2428875"/>
            <a:ext cx="9144000" cy="439738"/>
          </a:xfrm>
          <a:prstGeom prst="rect">
            <a:avLst/>
          </a:prstGeom>
          <a:noFill/>
          <a:ln w="9525">
            <a:noFill/>
            <a:miter lim="800000"/>
            <a:headEnd/>
            <a:tailEnd/>
          </a:ln>
        </p:spPr>
        <p:txBody>
          <a:bodyPr anchor="ctr"/>
          <a:lstStyle/>
          <a:p>
            <a:pPr algn="ctr"/>
            <a:r>
              <a:rPr lang="en-US" sz="1600" b="1">
                <a:solidFill>
                  <a:srgbClr val="2A3D77"/>
                </a:solidFill>
                <a:latin typeface="Open Sans"/>
                <a:ea typeface="Open Sans"/>
                <a:cs typeface="Open Sans"/>
              </a:rPr>
              <a:t>PARTNERSHIP</a:t>
            </a:r>
            <a:r>
              <a:rPr lang="en-US" sz="1600">
                <a:latin typeface="Open Sans"/>
                <a:ea typeface="Open Sans"/>
                <a:cs typeface="Open Sans"/>
              </a:rPr>
              <a:t> </a:t>
            </a:r>
            <a:r>
              <a:rPr lang="en-US" sz="1600">
                <a:solidFill>
                  <a:srgbClr val="36322D"/>
                </a:solidFill>
                <a:latin typeface="Open Sans"/>
                <a:ea typeface="Open Sans"/>
                <a:cs typeface="Open Sans"/>
              </a:rPr>
              <a:t>WITHOUT BORDERS</a:t>
            </a:r>
          </a:p>
        </p:txBody>
      </p:sp>
      <p:sp>
        <p:nvSpPr>
          <p:cNvPr id="15366" name="TextBox 11"/>
          <p:cNvSpPr txBox="1">
            <a:spLocks noChangeArrowheads="1"/>
          </p:cNvSpPr>
          <p:nvPr/>
        </p:nvSpPr>
        <p:spPr bwMode="auto">
          <a:xfrm>
            <a:off x="1403350" y="3316288"/>
            <a:ext cx="7057082" cy="1477328"/>
          </a:xfrm>
          <a:prstGeom prst="rect">
            <a:avLst/>
          </a:prstGeom>
          <a:noFill/>
          <a:ln w="9525">
            <a:noFill/>
            <a:miter lim="800000"/>
            <a:headEnd/>
            <a:tailEnd/>
          </a:ln>
        </p:spPr>
        <p:txBody>
          <a:bodyPr wrap="square">
            <a:spAutoFit/>
          </a:bodyPr>
          <a:lstStyle/>
          <a:p>
            <a:r>
              <a:rPr lang="en-US" b="1" dirty="0">
                <a:latin typeface="Open Sans"/>
                <a:ea typeface="Open Sans"/>
                <a:cs typeface="Open Sans"/>
              </a:rPr>
              <a:t>HUSKROUA ENI CBC </a:t>
            </a:r>
            <a:r>
              <a:rPr lang="en-US" b="1" dirty="0" smtClean="0">
                <a:latin typeface="Open Sans"/>
                <a:ea typeface="Open Sans"/>
                <a:cs typeface="Open Sans"/>
              </a:rPr>
              <a:t>2014-2020</a:t>
            </a:r>
          </a:p>
          <a:p>
            <a:endParaRPr lang="en-US" dirty="0">
              <a:solidFill>
                <a:srgbClr val="C00000"/>
              </a:solidFill>
              <a:latin typeface="Open Sans"/>
              <a:ea typeface="Open Sans"/>
              <a:cs typeface="Open Sans"/>
            </a:endParaRPr>
          </a:p>
          <a:p>
            <a:r>
              <a:rPr lang="uk-UA" b="1" dirty="0"/>
              <a:t>Тренінг з реалізації проєктів для українських бенефіціарів</a:t>
            </a:r>
            <a:endParaRPr lang="en-US" dirty="0"/>
          </a:p>
          <a:p>
            <a:r>
              <a:rPr lang="uk-UA" b="1" dirty="0"/>
              <a:t>онлайн захід</a:t>
            </a:r>
            <a:endParaRPr lang="en-US" dirty="0"/>
          </a:p>
          <a:p>
            <a:r>
              <a:rPr lang="uk-UA" b="1" dirty="0"/>
              <a:t>12 листопада, 2020 р. </a:t>
            </a:r>
            <a:endParaRPr lang="en-US" dirty="0"/>
          </a:p>
        </p:txBody>
      </p:sp>
      <p:sp>
        <p:nvSpPr>
          <p:cNvPr id="15367" name="TextBox 12"/>
          <p:cNvSpPr txBox="1">
            <a:spLocks noChangeArrowheads="1"/>
          </p:cNvSpPr>
          <p:nvPr/>
        </p:nvSpPr>
        <p:spPr bwMode="auto">
          <a:xfrm>
            <a:off x="5818188" y="4495800"/>
            <a:ext cx="2976562" cy="369888"/>
          </a:xfrm>
          <a:prstGeom prst="rect">
            <a:avLst/>
          </a:prstGeom>
          <a:noFill/>
          <a:ln w="9525">
            <a:noFill/>
            <a:miter lim="800000"/>
            <a:headEnd/>
            <a:tailEnd/>
          </a:ln>
        </p:spPr>
        <p:txBody>
          <a:bodyPr>
            <a:spAutoFit/>
          </a:bodyPr>
          <a:lstStyle/>
          <a:p>
            <a:pPr algn="r"/>
            <a:r>
              <a:rPr lang="en-US">
                <a:latin typeface="Calibri" pitchFamily="34" charset="0"/>
              </a:rPr>
              <a:t>www.huskroua-cbc.eu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395536" y="1340768"/>
            <a:ext cx="8229600" cy="4536504"/>
          </a:xfrm>
        </p:spPr>
        <p:txBody>
          <a:bodyPr rtlCol="0">
            <a:normAutofit fontScale="92500" lnSpcReduction="20000"/>
          </a:bodyPr>
          <a:lstStyle/>
          <a:p>
            <a:pPr marL="0" indent="0" eaLnBrk="1" fontAlgn="auto" hangingPunct="1">
              <a:spcAft>
                <a:spcPts val="0"/>
              </a:spcAft>
              <a:buNone/>
              <a:defRPr/>
            </a:pPr>
            <a:r>
              <a:rPr lang="uk-UA" sz="1600" b="1" dirty="0" smtClean="0"/>
              <a:t>Документи, які містять зведені правила та вимоги щодо прийнятності витрат та звітності: </a:t>
            </a:r>
          </a:p>
          <a:p>
            <a:pPr eaLnBrk="1" fontAlgn="auto" hangingPunct="1">
              <a:spcAft>
                <a:spcPts val="0"/>
              </a:spcAft>
              <a:buFontTx/>
              <a:buChar char="-"/>
              <a:defRPr/>
            </a:pPr>
            <a:r>
              <a:rPr lang="uk-UA" sz="1600" b="1" dirty="0" smtClean="0"/>
              <a:t>Грантова Угода </a:t>
            </a:r>
          </a:p>
          <a:p>
            <a:pPr eaLnBrk="1" fontAlgn="auto" hangingPunct="1">
              <a:spcAft>
                <a:spcPts val="0"/>
              </a:spcAft>
              <a:buFontTx/>
              <a:buChar char="-"/>
              <a:defRPr/>
            </a:pPr>
            <a:r>
              <a:rPr lang="uk-UA" sz="1600" b="1" dirty="0" smtClean="0"/>
              <a:t>Посібник по реалізації проектів</a:t>
            </a:r>
          </a:p>
          <a:p>
            <a:pPr eaLnBrk="1" fontAlgn="auto" hangingPunct="1">
              <a:spcAft>
                <a:spcPts val="0"/>
              </a:spcAft>
              <a:buFontTx/>
              <a:buChar char="-"/>
              <a:defRPr/>
            </a:pPr>
            <a:r>
              <a:rPr lang="uk-UA" sz="1600" b="1" dirty="0" smtClean="0"/>
              <a:t>Настанови по комунікації </a:t>
            </a:r>
          </a:p>
          <a:p>
            <a:pPr marL="0" indent="0" eaLnBrk="1" fontAlgn="auto" hangingPunct="1">
              <a:spcAft>
                <a:spcPts val="0"/>
              </a:spcAft>
              <a:buNone/>
              <a:defRPr/>
            </a:pPr>
            <a:endParaRPr lang="uk-UA" sz="1600" b="1" dirty="0" smtClean="0"/>
          </a:p>
          <a:p>
            <a:pPr marL="0" indent="0" eaLnBrk="1" fontAlgn="auto" hangingPunct="1">
              <a:spcAft>
                <a:spcPts val="0"/>
              </a:spcAft>
              <a:buNone/>
              <a:defRPr/>
            </a:pPr>
            <a:r>
              <a:rPr lang="uk-UA" sz="1600" b="1" dirty="0" smtClean="0"/>
              <a:t>Посібник </a:t>
            </a:r>
            <a:r>
              <a:rPr lang="uk-UA" sz="1600" b="1" dirty="0"/>
              <a:t>із впровадження </a:t>
            </a:r>
            <a:r>
              <a:rPr lang="uk-UA" sz="1600" b="1" dirty="0" smtClean="0"/>
              <a:t>проєктів (ПВП</a:t>
            </a:r>
            <a:r>
              <a:rPr lang="en-US" sz="1600" b="1" dirty="0" smtClean="0"/>
              <a:t>) </a:t>
            </a:r>
            <a:r>
              <a:rPr lang="uk-UA" sz="1600" b="1" dirty="0" smtClean="0"/>
              <a:t>містить </a:t>
            </a:r>
            <a:r>
              <a:rPr lang="uk-UA" sz="1600" b="1" dirty="0"/>
              <a:t>деталі щодо звітування:</a:t>
            </a:r>
          </a:p>
          <a:p>
            <a:pPr eaLnBrk="1" fontAlgn="auto" hangingPunct="1">
              <a:spcAft>
                <a:spcPts val="0"/>
              </a:spcAft>
              <a:defRPr/>
            </a:pPr>
            <a:r>
              <a:rPr lang="uk-UA" sz="1600" dirty="0" smtClean="0"/>
              <a:t>Глава 6 - Звітність - терміни, опис процесу, учасники, розподіл функцій </a:t>
            </a:r>
          </a:p>
          <a:p>
            <a:pPr eaLnBrk="1" fontAlgn="auto" hangingPunct="1">
              <a:spcAft>
                <a:spcPts val="0"/>
              </a:spcAft>
              <a:defRPr/>
            </a:pPr>
            <a:r>
              <a:rPr lang="uk-UA" sz="1600" dirty="0" smtClean="0"/>
              <a:t>Глава 5 – Прийнятні витрати по бюджетним секціям, перелік відповідних первинних документів</a:t>
            </a:r>
          </a:p>
          <a:p>
            <a:pPr marL="0" indent="0" algn="just" eaLnBrk="1" fontAlgn="auto" hangingPunct="1">
              <a:spcAft>
                <a:spcPts val="0"/>
              </a:spcAft>
              <a:buNone/>
              <a:defRPr/>
            </a:pPr>
            <a:endParaRPr lang="uk-UA" sz="1600" b="1" dirty="0"/>
          </a:p>
          <a:p>
            <a:pPr marL="0" indent="0" eaLnBrk="1" fontAlgn="auto" hangingPunct="1">
              <a:spcAft>
                <a:spcPts val="0"/>
              </a:spcAft>
              <a:buNone/>
              <a:defRPr/>
            </a:pPr>
            <a:r>
              <a:rPr lang="uk-UA" sz="1600" b="1" dirty="0"/>
              <a:t>Додаткові вимоги ПВП - Проміжна та </a:t>
            </a:r>
            <a:r>
              <a:rPr lang="uk-UA" sz="1600" b="1" dirty="0" smtClean="0"/>
              <a:t>фінансова звітність повинні </a:t>
            </a:r>
            <a:r>
              <a:rPr lang="uk-UA" sz="1600" b="1" dirty="0"/>
              <a:t>містити:</a:t>
            </a:r>
          </a:p>
          <a:p>
            <a:pPr marL="0" indent="0" eaLnBrk="1" fontAlgn="auto" hangingPunct="1">
              <a:spcAft>
                <a:spcPts val="0"/>
              </a:spcAft>
              <a:buNone/>
              <a:defRPr/>
            </a:pPr>
            <a:r>
              <a:rPr lang="uk-UA" sz="1600" dirty="0"/>
              <a:t>Фотографії з заходів, організованих в рамках </a:t>
            </a:r>
            <a:r>
              <a:rPr lang="uk-UA" sz="1600" dirty="0" smtClean="0"/>
              <a:t>проєкту</a:t>
            </a:r>
            <a:r>
              <a:rPr lang="uk-UA" sz="1600" dirty="0"/>
              <a:t>;</a:t>
            </a:r>
          </a:p>
          <a:p>
            <a:pPr marL="0" indent="0" eaLnBrk="1" fontAlgn="auto" hangingPunct="1">
              <a:spcAft>
                <a:spcPts val="0"/>
              </a:spcAft>
              <a:buNone/>
              <a:defRPr/>
            </a:pPr>
            <a:r>
              <a:rPr lang="uk-UA" sz="1600" dirty="0"/>
              <a:t>Фотографії робіт та / або придбаного обладнання;</a:t>
            </a:r>
          </a:p>
          <a:p>
            <a:pPr marL="0" indent="0" eaLnBrk="1" fontAlgn="auto" hangingPunct="1">
              <a:spcAft>
                <a:spcPts val="0"/>
              </a:spcAft>
              <a:buNone/>
              <a:defRPr/>
            </a:pPr>
            <a:r>
              <a:rPr lang="uk-UA" sz="1600" dirty="0"/>
              <a:t>Рекламні матеріали;</a:t>
            </a:r>
          </a:p>
          <a:p>
            <a:pPr marL="0" indent="0" eaLnBrk="1" fontAlgn="auto" hangingPunct="1">
              <a:spcAft>
                <a:spcPts val="0"/>
              </a:spcAft>
              <a:buNone/>
              <a:defRPr/>
            </a:pPr>
            <a:r>
              <a:rPr lang="uk-UA" sz="1600" dirty="0"/>
              <a:t>Список учасників заходів, організованих в рамках проєкт </a:t>
            </a:r>
            <a:r>
              <a:rPr lang="uk-UA" sz="1600" dirty="0" smtClean="0"/>
              <a:t>тощо</a:t>
            </a:r>
          </a:p>
          <a:p>
            <a:pPr marL="0" indent="0" eaLnBrk="1" fontAlgn="auto" hangingPunct="1">
              <a:spcAft>
                <a:spcPts val="0"/>
              </a:spcAft>
              <a:buNone/>
              <a:defRPr/>
            </a:pPr>
            <a:endParaRPr lang="uk-UA" sz="1600" dirty="0" smtClean="0"/>
          </a:p>
          <a:p>
            <a:pPr marL="0" indent="0" eaLnBrk="1" fontAlgn="auto" hangingPunct="1">
              <a:spcAft>
                <a:spcPts val="0"/>
              </a:spcAft>
              <a:buNone/>
              <a:defRPr/>
            </a:pPr>
            <a:r>
              <a:rPr lang="uk-UA" sz="1600" dirty="0"/>
              <a:t>Фотографії </a:t>
            </a:r>
            <a:r>
              <a:rPr lang="uk-UA" sz="1600" dirty="0" smtClean="0"/>
              <a:t>в І+ можна завант</a:t>
            </a:r>
            <a:r>
              <a:rPr lang="ru-RU" sz="1600" dirty="0"/>
              <a:t>а</a:t>
            </a:r>
            <a:r>
              <a:rPr lang="uk-UA" sz="1600" dirty="0" smtClean="0"/>
              <a:t>жити в секцію «</a:t>
            </a:r>
            <a:r>
              <a:rPr lang="en-US" sz="1600" dirty="0" smtClean="0"/>
              <a:t>Documents</a:t>
            </a:r>
            <a:r>
              <a:rPr lang="uk-UA" sz="1600" dirty="0" smtClean="0"/>
              <a:t>»</a:t>
            </a:r>
          </a:p>
          <a:p>
            <a:pPr marL="0" indent="0" eaLnBrk="1" fontAlgn="auto" hangingPunct="1">
              <a:spcAft>
                <a:spcPts val="0"/>
              </a:spcAft>
              <a:buNone/>
              <a:defRPr/>
            </a:pPr>
            <a:endParaRPr lang="uk-UA" sz="1600" dirty="0" smtClean="0"/>
          </a:p>
          <a:p>
            <a:pPr marL="0" indent="0" eaLnBrk="1" fontAlgn="auto" hangingPunct="1">
              <a:spcAft>
                <a:spcPts val="0"/>
              </a:spcAft>
              <a:buNone/>
              <a:defRPr/>
            </a:pPr>
            <a:r>
              <a:rPr lang="uk-UA" sz="1600" i="1" dirty="0" smtClean="0"/>
              <a:t>Інструкція </a:t>
            </a:r>
            <a:r>
              <a:rPr lang="en-US" sz="1600" i="1" dirty="0" smtClean="0"/>
              <a:t>Zoom </a:t>
            </a:r>
            <a:r>
              <a:rPr lang="uk-UA" sz="1600" i="1" dirty="0" smtClean="0"/>
              <a:t>на сайті як скласти через систему список учасників </a:t>
            </a:r>
            <a:r>
              <a:rPr lang="en-US" sz="1600" i="1" dirty="0">
                <a:hlinkClick r:id="rId2"/>
              </a:rPr>
              <a:t>https://</a:t>
            </a:r>
            <a:r>
              <a:rPr lang="en-US" sz="1600" i="1" dirty="0" smtClean="0">
                <a:hlinkClick r:id="rId2"/>
              </a:rPr>
              <a:t>huskroua-cbc.eu/documents/project-implementation-documents</a:t>
            </a:r>
            <a:r>
              <a:rPr lang="uk-UA" sz="1600" i="1" dirty="0" smtClean="0"/>
              <a:t> </a:t>
            </a:r>
            <a:endParaRPr lang="en-US" sz="1600" i="1" dirty="0"/>
          </a:p>
        </p:txBody>
      </p:sp>
    </p:spTree>
    <p:extLst>
      <p:ext uri="{BB962C8B-B14F-4D97-AF65-F5344CB8AC3E}">
        <p14:creationId xmlns:p14="http://schemas.microsoft.com/office/powerpoint/2010/main" val="368053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2875" cy="1143000"/>
          </a:xfrm>
        </p:spPr>
        <p:txBody>
          <a:bodyPr rtlCol="0">
            <a:normAutofit/>
          </a:bodyPr>
          <a:lstStyle/>
          <a:p>
            <a:pPr lvl="2" eaLnBrk="1" hangingPunct="1">
              <a:spcBef>
                <a:spcPts val="0"/>
              </a:spcBef>
              <a:spcAft>
                <a:spcPts val="0"/>
              </a:spcAft>
              <a:defRPr/>
            </a:pPr>
            <a:r>
              <a:rPr lang="en-GB" sz="1800" dirty="0">
                <a:solidFill>
                  <a:sysClr val="windowText" lastClr="000000"/>
                </a:solidFill>
                <a:effectLst>
                  <a:outerShdw sx="0" sy="0">
                    <a:srgbClr val="000000"/>
                  </a:outerShdw>
                </a:effectLst>
              </a:rPr>
              <a:t>Detailed description of the process</a:t>
            </a:r>
            <a:endParaRPr lang="hu-HU" sz="1800" dirty="0">
              <a:solidFill>
                <a:sysClr val="windowText" lastClr="000000"/>
              </a:solidFill>
              <a:effectLst>
                <a:outerShdw sx="0" sy="0">
                  <a:srgbClr val="000000"/>
                </a:outerShdw>
              </a:effectLst>
            </a:endParaRPr>
          </a:p>
        </p:txBody>
      </p:sp>
      <p:sp>
        <p:nvSpPr>
          <p:cNvPr id="21506" name="Content Placeholder 2"/>
          <p:cNvSpPr>
            <a:spLocks noGrp="1"/>
          </p:cNvSpPr>
          <p:nvPr>
            <p:ph idx="1"/>
          </p:nvPr>
        </p:nvSpPr>
        <p:spPr>
          <a:xfrm>
            <a:off x="611188" y="1398588"/>
            <a:ext cx="8229600" cy="4525962"/>
          </a:xfrm>
        </p:spPr>
        <p:txBody>
          <a:bodyPr/>
          <a:lstStyle/>
          <a:p>
            <a:pPr marL="0" indent="0" eaLnBrk="1" hangingPunct="1">
              <a:buFont typeface="Arial" charset="0"/>
              <a:buNone/>
            </a:pPr>
            <a:endParaRPr lang="en-US" sz="2200" smtClean="0"/>
          </a:p>
          <a:p>
            <a:pPr marL="0" indent="0" eaLnBrk="1" hangingPunct="1">
              <a:buFont typeface="Arial" charset="0"/>
              <a:buNone/>
            </a:pPr>
            <a:endParaRPr lang="en-US" sz="2200" smtClean="0"/>
          </a:p>
        </p:txBody>
      </p:sp>
      <p:pic>
        <p:nvPicPr>
          <p:cNvPr id="4" name="Picture 3"/>
          <p:cNvPicPr>
            <a:picLocks noChangeAspect="1"/>
          </p:cNvPicPr>
          <p:nvPr/>
        </p:nvPicPr>
        <p:blipFill>
          <a:blip r:embed="rId2"/>
          <a:stretch>
            <a:fillRect/>
          </a:stretch>
        </p:blipFill>
        <p:spPr>
          <a:xfrm>
            <a:off x="1437597" y="1563165"/>
            <a:ext cx="6268805" cy="3731670"/>
          </a:xfrm>
          <a:prstGeom prst="rect">
            <a:avLst/>
          </a:prstGeom>
        </p:spPr>
      </p:pic>
      <p:cxnSp>
        <p:nvCxnSpPr>
          <p:cNvPr id="8" name="Egyenes összekötő nyíllal 560"/>
          <p:cNvCxnSpPr/>
          <p:nvPr/>
        </p:nvCxnSpPr>
        <p:spPr>
          <a:xfrm>
            <a:off x="4860032" y="3429000"/>
            <a:ext cx="168850" cy="635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88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457200" y="1268760"/>
            <a:ext cx="8229600" cy="4981740"/>
          </a:xfrm>
        </p:spPr>
        <p:txBody>
          <a:bodyPr rtlCol="0">
            <a:normAutofit fontScale="62500" lnSpcReduction="20000"/>
          </a:bodyPr>
          <a:lstStyle/>
          <a:p>
            <a:pPr eaLnBrk="1" fontAlgn="auto" hangingPunct="1">
              <a:spcAft>
                <a:spcPts val="0"/>
              </a:spcAft>
              <a:defRPr/>
            </a:pPr>
            <a:r>
              <a:rPr lang="uk-UA" sz="2300" dirty="0"/>
              <a:t>Кожен бенефіціар подає </a:t>
            </a:r>
            <a:r>
              <a:rPr lang="uk-UA" sz="2300" b="1" dirty="0"/>
              <a:t>Звіт бенефіціара </a:t>
            </a:r>
            <a:r>
              <a:rPr lang="uk-UA" sz="2300" dirty="0"/>
              <a:t>для перевірки витрат та доходів національним контролерам / аудиту через систему </a:t>
            </a:r>
            <a:r>
              <a:rPr lang="en-US" sz="2300" dirty="0"/>
              <a:t>INTERREG +</a:t>
            </a:r>
          </a:p>
          <a:p>
            <a:pPr eaLnBrk="1" fontAlgn="auto" hangingPunct="1">
              <a:spcAft>
                <a:spcPts val="0"/>
              </a:spcAft>
              <a:defRPr/>
            </a:pPr>
            <a:endParaRPr lang="en-US" sz="2300" dirty="0"/>
          </a:p>
          <a:p>
            <a:pPr eaLnBrk="1" fontAlgn="auto" hangingPunct="1">
              <a:spcAft>
                <a:spcPts val="0"/>
              </a:spcAft>
              <a:defRPr/>
            </a:pPr>
            <a:r>
              <a:rPr lang="uk-UA" sz="2300" dirty="0"/>
              <a:t>Витрати, задекларовані </a:t>
            </a:r>
            <a:r>
              <a:rPr lang="uk-UA" sz="2300" dirty="0" smtClean="0"/>
              <a:t>бенефіціаром, перевіряються аудитором, затвердженим </a:t>
            </a:r>
            <a:r>
              <a:rPr lang="uk-UA" sz="2300" b="1" dirty="0" smtClean="0"/>
              <a:t>Українським пунктом контролю (Міністерсво фінансів України)</a:t>
            </a:r>
            <a:endParaRPr lang="en-US" sz="2300" b="1" dirty="0" smtClean="0"/>
          </a:p>
          <a:p>
            <a:pPr marL="0" indent="0" eaLnBrk="1" fontAlgn="auto" hangingPunct="1">
              <a:spcAft>
                <a:spcPts val="0"/>
              </a:spcAft>
              <a:buNone/>
              <a:defRPr/>
            </a:pPr>
            <a:endParaRPr lang="uk-UA" sz="2300" dirty="0" smtClean="0"/>
          </a:p>
          <a:p>
            <a:pPr eaLnBrk="1" fontAlgn="auto" hangingPunct="1">
              <a:spcAft>
                <a:spcPts val="0"/>
              </a:spcAft>
              <a:defRPr/>
            </a:pPr>
            <a:r>
              <a:rPr lang="uk-UA" sz="2300" dirty="0" smtClean="0"/>
              <a:t>Аудитори </a:t>
            </a:r>
            <a:r>
              <a:rPr lang="uk-UA" sz="2300" dirty="0"/>
              <a:t>повинні перевірити, чи є витрати </a:t>
            </a:r>
            <a:r>
              <a:rPr lang="uk-UA" sz="2300" dirty="0" smtClean="0"/>
              <a:t>реальними</a:t>
            </a:r>
            <a:r>
              <a:rPr lang="en-US" sz="2300" dirty="0" smtClean="0"/>
              <a:t> </a:t>
            </a:r>
            <a:r>
              <a:rPr lang="uk-UA" sz="2300" dirty="0" smtClean="0"/>
              <a:t>та </a:t>
            </a:r>
            <a:r>
              <a:rPr lang="uk-UA" sz="2300" dirty="0"/>
              <a:t>прийнятними відповідно до </a:t>
            </a:r>
            <a:r>
              <a:rPr lang="uk-UA" sz="2300" dirty="0" smtClean="0"/>
              <a:t>вимог контракту </a:t>
            </a:r>
            <a:r>
              <a:rPr lang="uk-UA" sz="2300" dirty="0"/>
              <a:t>та відповідних інструкцій та положень </a:t>
            </a:r>
            <a:endParaRPr lang="uk-UA" sz="2300" dirty="0" smtClean="0"/>
          </a:p>
          <a:p>
            <a:pPr marL="0" indent="0" eaLnBrk="1" fontAlgn="auto" hangingPunct="1">
              <a:spcAft>
                <a:spcPts val="0"/>
              </a:spcAft>
              <a:buNone/>
              <a:defRPr/>
            </a:pPr>
            <a:endParaRPr lang="en-US" sz="2300" dirty="0"/>
          </a:p>
          <a:p>
            <a:pPr algn="just" eaLnBrk="1" fontAlgn="auto" hangingPunct="1">
              <a:spcAft>
                <a:spcPts val="0"/>
              </a:spcAft>
              <a:defRPr/>
            </a:pPr>
            <a:r>
              <a:rPr lang="uk-UA" sz="2300" dirty="0"/>
              <a:t>Провідний бенефіціар збирає затверджені Звіти </a:t>
            </a:r>
            <a:r>
              <a:rPr lang="uk-UA" sz="2300" dirty="0" smtClean="0"/>
              <a:t>та </a:t>
            </a:r>
            <a:r>
              <a:rPr lang="uk-UA" sz="2300" dirty="0"/>
              <a:t>подає </a:t>
            </a:r>
            <a:r>
              <a:rPr lang="uk-UA" sz="2300" b="1" dirty="0"/>
              <a:t>до СТС у встановлений термін (система </a:t>
            </a:r>
            <a:r>
              <a:rPr lang="en-US" sz="2300" b="1" dirty="0"/>
              <a:t>I +).</a:t>
            </a:r>
          </a:p>
          <a:p>
            <a:pPr eaLnBrk="1" fontAlgn="auto" hangingPunct="1">
              <a:spcAft>
                <a:spcPts val="0"/>
              </a:spcAft>
              <a:defRPr/>
            </a:pPr>
            <a:endParaRPr lang="en-US" sz="2300" i="1" dirty="0"/>
          </a:p>
          <a:p>
            <a:pPr marL="0" indent="0" eaLnBrk="1" fontAlgn="auto" hangingPunct="1">
              <a:spcAft>
                <a:spcPts val="0"/>
              </a:spcAft>
              <a:buNone/>
              <a:defRPr/>
            </a:pPr>
            <a:r>
              <a:rPr lang="uk-UA" sz="2300" i="1" dirty="0">
                <a:solidFill>
                  <a:srgbClr val="FF0000"/>
                </a:solidFill>
              </a:rPr>
              <a:t>Примітка: </a:t>
            </a:r>
            <a:r>
              <a:rPr lang="uk-UA" sz="2300" i="1" dirty="0" smtClean="0">
                <a:solidFill>
                  <a:srgbClr val="FF0000"/>
                </a:solidFill>
              </a:rPr>
              <a:t>Проміжний </a:t>
            </a:r>
            <a:r>
              <a:rPr lang="uk-UA" sz="2300" i="1" dirty="0">
                <a:solidFill>
                  <a:srgbClr val="FF0000"/>
                </a:solidFill>
              </a:rPr>
              <a:t>та </a:t>
            </a:r>
            <a:r>
              <a:rPr lang="uk-UA" sz="2300" i="1" dirty="0" smtClean="0">
                <a:solidFill>
                  <a:srgbClr val="FF0000"/>
                </a:solidFill>
              </a:rPr>
              <a:t>фінальний звіт </a:t>
            </a:r>
            <a:r>
              <a:rPr lang="uk-UA" sz="2300" i="1" u="sng" dirty="0" smtClean="0">
                <a:solidFill>
                  <a:srgbClr val="FF0000"/>
                </a:solidFill>
              </a:rPr>
              <a:t>Проєкту</a:t>
            </a:r>
            <a:r>
              <a:rPr lang="uk-UA" sz="2300" i="1" dirty="0" smtClean="0">
                <a:solidFill>
                  <a:srgbClr val="FF0000"/>
                </a:solidFill>
              </a:rPr>
              <a:t> (Консолідований звіт</a:t>
            </a:r>
            <a:r>
              <a:rPr lang="uk-UA" sz="2300" i="1" dirty="0">
                <a:solidFill>
                  <a:srgbClr val="FF0000"/>
                </a:solidFill>
              </a:rPr>
              <a:t>) не перевіряється </a:t>
            </a:r>
            <a:r>
              <a:rPr lang="uk-UA" sz="2300" i="1" dirty="0" smtClean="0">
                <a:solidFill>
                  <a:srgbClr val="FF0000"/>
                </a:solidFill>
              </a:rPr>
              <a:t>аудиторами</a:t>
            </a:r>
            <a:r>
              <a:rPr lang="uk-UA" sz="2300" i="1" dirty="0" smtClean="0"/>
              <a:t> </a:t>
            </a:r>
            <a:endParaRPr lang="uk-UA" sz="2300" i="1" dirty="0"/>
          </a:p>
          <a:p>
            <a:pPr marL="0" indent="0" eaLnBrk="1" fontAlgn="auto" hangingPunct="1">
              <a:spcAft>
                <a:spcPts val="0"/>
              </a:spcAft>
              <a:buNone/>
              <a:defRPr/>
            </a:pPr>
            <a:endParaRPr lang="uk-UA" sz="2300" dirty="0"/>
          </a:p>
          <a:p>
            <a:pPr eaLnBrk="1" fontAlgn="auto" hangingPunct="1">
              <a:spcAft>
                <a:spcPts val="0"/>
              </a:spcAft>
              <a:defRPr/>
            </a:pPr>
            <a:r>
              <a:rPr lang="uk-UA" sz="2300" dirty="0"/>
              <a:t>СТС перевірятиме та оброблятиме звіти, затверджуватиме їх, ініціюватиме подальший платіж або </a:t>
            </a:r>
            <a:r>
              <a:rPr lang="uk-UA" sz="2300" dirty="0" smtClean="0"/>
              <a:t>дебетування, Керуючий Орган робить виплати</a:t>
            </a:r>
          </a:p>
          <a:p>
            <a:pPr marL="0" indent="0" eaLnBrk="1" fontAlgn="auto" hangingPunct="1">
              <a:spcAft>
                <a:spcPts val="0"/>
              </a:spcAft>
              <a:buNone/>
              <a:defRPr/>
            </a:pPr>
            <a:endParaRPr lang="en-US" sz="2300" dirty="0" smtClean="0">
              <a:solidFill>
                <a:srgbClr val="FF0000"/>
              </a:solidFill>
            </a:endParaRPr>
          </a:p>
          <a:p>
            <a:pPr marL="0" indent="0" eaLnBrk="1" fontAlgn="auto" hangingPunct="1">
              <a:spcAft>
                <a:spcPts val="0"/>
              </a:spcAft>
              <a:buNone/>
              <a:defRPr/>
            </a:pPr>
            <a:r>
              <a:rPr lang="uk-UA" sz="2300" b="1" dirty="0" smtClean="0"/>
              <a:t>Грантова Угода</a:t>
            </a:r>
            <a:r>
              <a:rPr lang="en-US" sz="2300" b="1" dirty="0" smtClean="0"/>
              <a:t>, </a:t>
            </a:r>
            <a:r>
              <a:rPr lang="uk-UA" sz="2300" b="1" dirty="0" smtClean="0"/>
              <a:t>Стаття </a:t>
            </a:r>
            <a:r>
              <a:rPr lang="en-US" sz="2300" b="1" dirty="0" smtClean="0"/>
              <a:t>11</a:t>
            </a:r>
            <a:endParaRPr lang="en-US" sz="2300" b="1" dirty="0"/>
          </a:p>
          <a:p>
            <a:pPr marL="0" indent="0" algn="just" eaLnBrk="1" fontAlgn="auto" hangingPunct="1">
              <a:spcAft>
                <a:spcPts val="0"/>
              </a:spcAft>
              <a:buNone/>
              <a:defRPr/>
            </a:pPr>
            <a:r>
              <a:rPr lang="uk-UA" sz="2300" dirty="0"/>
              <a:t>Провідний </a:t>
            </a:r>
            <a:r>
              <a:rPr lang="uk-UA" sz="2300" dirty="0" smtClean="0"/>
              <a:t>Бенефіціар</a:t>
            </a:r>
            <a:r>
              <a:rPr lang="en-GB" sz="2300" dirty="0" smtClean="0"/>
              <a:t> </a:t>
            </a:r>
            <a:r>
              <a:rPr lang="uk-UA" sz="2300" dirty="0"/>
              <a:t>повинен дозволяти проведення перевірок </a:t>
            </a:r>
            <a:r>
              <a:rPr lang="uk-UA" sz="2300" b="1" dirty="0"/>
              <a:t>Управляючим органом</a:t>
            </a:r>
            <a:r>
              <a:rPr lang="uk-UA" sz="2300" dirty="0"/>
              <a:t>, </a:t>
            </a:r>
            <a:r>
              <a:rPr lang="uk-UA" sz="2300" b="1" dirty="0"/>
              <a:t>Національним органом</a:t>
            </a:r>
            <a:r>
              <a:rPr lang="uk-UA" sz="2300" dirty="0"/>
              <a:t>, </a:t>
            </a:r>
            <a:r>
              <a:rPr lang="uk-UA" sz="2300" b="1" dirty="0"/>
              <a:t>Органом аудиту та членами Групи аудиторів</a:t>
            </a:r>
            <a:r>
              <a:rPr lang="uk-UA" sz="2300" dirty="0"/>
              <a:t>, </a:t>
            </a:r>
            <a:r>
              <a:rPr lang="uk-UA" sz="2300" b="1" dirty="0"/>
              <a:t>Контактним пунктом контролю</a:t>
            </a:r>
            <a:r>
              <a:rPr lang="uk-UA" sz="2300" dirty="0"/>
              <a:t>, </a:t>
            </a:r>
            <a:r>
              <a:rPr lang="uk-UA" sz="2300" b="1" dirty="0"/>
              <a:t>Європейською комісією</a:t>
            </a:r>
            <a:r>
              <a:rPr lang="uk-UA" sz="2300" dirty="0"/>
              <a:t>, </a:t>
            </a:r>
            <a:r>
              <a:rPr lang="uk-UA" sz="2300" b="1" dirty="0"/>
              <a:t>Європейським бюро з боротьби з шахрайством</a:t>
            </a:r>
            <a:r>
              <a:rPr lang="uk-UA" sz="2300" dirty="0"/>
              <a:t>, </a:t>
            </a:r>
            <a:r>
              <a:rPr lang="en-GB" sz="2300" b="1" dirty="0" smtClean="0"/>
              <a:t>AFCOS </a:t>
            </a:r>
            <a:r>
              <a:rPr lang="uk-UA" sz="2300" b="1" dirty="0" smtClean="0"/>
              <a:t>у державах-членах та орган </a:t>
            </a:r>
            <a:r>
              <a:rPr lang="uk-UA" sz="2300" b="1" dirty="0"/>
              <a:t>протидії шахрайству, визначений в Угоді про фінансування Україною</a:t>
            </a:r>
            <a:r>
              <a:rPr lang="uk-UA" sz="2300" dirty="0"/>
              <a:t>, </a:t>
            </a:r>
            <a:r>
              <a:rPr lang="uk-UA" sz="2300" b="1" dirty="0"/>
              <a:t>Європейським аудиторським судом </a:t>
            </a:r>
            <a:r>
              <a:rPr lang="uk-UA" sz="2300" dirty="0"/>
              <a:t>та будь-яким зовнішнім аудитором, уповноваженим будь-яким із цих органів. Провідний бенефіціар повинен вжити всіх заходів для полегшення їх роботи</a:t>
            </a:r>
            <a:r>
              <a:rPr lang="uk-UA" sz="2300" dirty="0" smtClean="0"/>
              <a:t>. </a:t>
            </a:r>
            <a:endParaRPr lang="en-US" sz="2000" b="1" i="1" dirty="0"/>
          </a:p>
        </p:txBody>
      </p:sp>
    </p:spTree>
    <p:extLst>
      <p:ext uri="{BB962C8B-B14F-4D97-AF65-F5344CB8AC3E}">
        <p14:creationId xmlns:p14="http://schemas.microsoft.com/office/powerpoint/2010/main" val="586016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457200" y="1268760"/>
            <a:ext cx="8229600" cy="4464496"/>
          </a:xfrm>
        </p:spPr>
        <p:txBody>
          <a:bodyPr rtlCol="0">
            <a:normAutofit fontScale="77500" lnSpcReduction="20000"/>
          </a:bodyPr>
          <a:lstStyle/>
          <a:p>
            <a:pPr marL="0" indent="0" eaLnBrk="1" fontAlgn="auto" hangingPunct="1">
              <a:spcAft>
                <a:spcPts val="0"/>
              </a:spcAft>
              <a:buNone/>
              <a:defRPr/>
            </a:pPr>
            <a:r>
              <a:rPr lang="uk-UA" sz="2300" dirty="0"/>
              <a:t>Терміни:</a:t>
            </a:r>
          </a:p>
          <a:p>
            <a:pPr eaLnBrk="1" fontAlgn="auto" hangingPunct="1">
              <a:spcAft>
                <a:spcPts val="0"/>
              </a:spcAft>
              <a:defRPr/>
            </a:pPr>
            <a:r>
              <a:rPr lang="uk-UA" sz="2300" dirty="0"/>
              <a:t>Бенефіціари повинні подати свої </a:t>
            </a:r>
            <a:r>
              <a:rPr lang="uk-UA" sz="2300" b="1" dirty="0"/>
              <a:t>проміжні звіти </a:t>
            </a:r>
            <a:r>
              <a:rPr lang="uk-UA" sz="2300" dirty="0"/>
              <a:t>протягом </a:t>
            </a:r>
            <a:r>
              <a:rPr lang="uk-UA" sz="2300" b="1" dirty="0"/>
              <a:t>15 днів після закінчення звітного періоду аудитору</a:t>
            </a:r>
            <a:r>
              <a:rPr lang="uk-UA" sz="2300" dirty="0"/>
              <a:t> / НК для перевірки</a:t>
            </a:r>
          </a:p>
          <a:p>
            <a:pPr eaLnBrk="1" fontAlgn="auto" hangingPunct="1">
              <a:spcAft>
                <a:spcPts val="0"/>
              </a:spcAft>
              <a:defRPr/>
            </a:pPr>
            <a:r>
              <a:rPr lang="uk-UA" sz="2300" dirty="0"/>
              <a:t>Бенефіціари повинні подати свої </a:t>
            </a:r>
            <a:r>
              <a:rPr lang="uk-UA" sz="2300" b="1" dirty="0" smtClean="0"/>
              <a:t>Фінальні звіти </a:t>
            </a:r>
            <a:r>
              <a:rPr lang="uk-UA" sz="2300" dirty="0"/>
              <a:t>протягом </a:t>
            </a:r>
            <a:r>
              <a:rPr lang="uk-UA" sz="2300" b="1" dirty="0"/>
              <a:t>30 днів після </a:t>
            </a:r>
            <a:r>
              <a:rPr lang="uk-UA" sz="2300" dirty="0"/>
              <a:t>закінчення звітного періоду аудитору / НК для перевірки</a:t>
            </a:r>
          </a:p>
          <a:p>
            <a:pPr eaLnBrk="1" fontAlgn="auto" hangingPunct="1">
              <a:spcAft>
                <a:spcPts val="0"/>
              </a:spcAft>
              <a:defRPr/>
            </a:pPr>
            <a:r>
              <a:rPr lang="uk-UA" sz="2300" b="1" dirty="0"/>
              <a:t>Аудитори</a:t>
            </a:r>
            <a:r>
              <a:rPr lang="uk-UA" sz="2300" dirty="0"/>
              <a:t> </a:t>
            </a:r>
            <a:r>
              <a:rPr lang="en-US" sz="2300" dirty="0"/>
              <a:t>UA </a:t>
            </a:r>
            <a:r>
              <a:rPr lang="uk-UA" sz="2300" dirty="0"/>
              <a:t>повинні провести перевірку витрат та доходів для звичайного проекту протягом </a:t>
            </a:r>
            <a:r>
              <a:rPr lang="uk-UA" sz="2300" b="1" dirty="0"/>
              <a:t>30 днів</a:t>
            </a:r>
            <a:r>
              <a:rPr lang="uk-UA" sz="2300" dirty="0"/>
              <a:t>, а для інфраструктурного проекту </a:t>
            </a:r>
            <a:r>
              <a:rPr lang="uk-UA" sz="2300" b="1" dirty="0"/>
              <a:t>протягом 45 днів</a:t>
            </a:r>
            <a:r>
              <a:rPr lang="uk-UA" sz="2300" dirty="0"/>
              <a:t>, як визначено Програмою</a:t>
            </a:r>
          </a:p>
          <a:p>
            <a:pPr eaLnBrk="1" fontAlgn="auto" hangingPunct="1">
              <a:spcAft>
                <a:spcPts val="0"/>
              </a:spcAft>
              <a:defRPr/>
            </a:pPr>
            <a:r>
              <a:rPr lang="uk-UA" sz="2300" dirty="0"/>
              <a:t>Часові рамки для національних контролерів визначені у відповідному національному законодавстві / Посібнику з експлуатації</a:t>
            </a:r>
          </a:p>
          <a:p>
            <a:pPr eaLnBrk="1" fontAlgn="auto" hangingPunct="1">
              <a:spcAft>
                <a:spcPts val="0"/>
              </a:spcAft>
              <a:defRPr/>
            </a:pPr>
            <a:r>
              <a:rPr lang="uk-UA" sz="2300" dirty="0"/>
              <a:t>Звіт про проект (зведений звіт) подається протягом 3 місяців після закінчення звітного періоду (включаючи перевірку витрат та доходів); </a:t>
            </a:r>
          </a:p>
          <a:p>
            <a:pPr eaLnBrk="1" fontAlgn="auto" hangingPunct="1">
              <a:spcAft>
                <a:spcPts val="0"/>
              </a:spcAft>
              <a:defRPr/>
            </a:pPr>
            <a:r>
              <a:rPr lang="uk-UA" sz="2300" dirty="0"/>
              <a:t>Період повинен бути продовжений максимум на 6 місяців залежно від наявності функціональної </a:t>
            </a:r>
            <a:r>
              <a:rPr lang="uk-UA" sz="2300" dirty="0" smtClean="0"/>
              <a:t>системи І+.</a:t>
            </a:r>
            <a:endParaRPr lang="uk-UA" sz="2300" dirty="0"/>
          </a:p>
          <a:p>
            <a:pPr eaLnBrk="1" fontAlgn="auto" hangingPunct="1">
              <a:spcAft>
                <a:spcPts val="0"/>
              </a:spcAft>
              <a:defRPr/>
            </a:pPr>
            <a:r>
              <a:rPr lang="uk-UA" sz="2300" dirty="0"/>
              <a:t>СТС обробляє звіти - 30 днів; але у разі роз'яснення може вимагати додаткові документи у </a:t>
            </a:r>
            <a:r>
              <a:rPr lang="en-US" sz="2300" dirty="0"/>
              <a:t>LB, </a:t>
            </a:r>
            <a:r>
              <a:rPr lang="uk-UA" sz="2300" dirty="0"/>
              <a:t>додатковий час на обробку)</a:t>
            </a:r>
          </a:p>
          <a:p>
            <a:pPr eaLnBrk="1" fontAlgn="auto" hangingPunct="1">
              <a:spcAft>
                <a:spcPts val="0"/>
              </a:spcAft>
              <a:defRPr/>
            </a:pPr>
            <a:r>
              <a:rPr lang="uk-UA" sz="2300" dirty="0"/>
              <a:t>Ініціювання платежу чи дебету - залучений </a:t>
            </a:r>
            <a:r>
              <a:rPr lang="uk-UA" sz="2300" dirty="0" smtClean="0"/>
              <a:t>КО</a:t>
            </a:r>
            <a:r>
              <a:rPr lang="en-US" sz="2000" dirty="0"/>
              <a:t>	</a:t>
            </a:r>
          </a:p>
        </p:txBody>
      </p:sp>
    </p:spTree>
    <p:extLst>
      <p:ext uri="{BB962C8B-B14F-4D97-AF65-F5344CB8AC3E}">
        <p14:creationId xmlns:p14="http://schemas.microsoft.com/office/powerpoint/2010/main" val="180527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457200" y="1268412"/>
            <a:ext cx="8229600" cy="4968899"/>
          </a:xfrm>
        </p:spPr>
        <p:txBody>
          <a:bodyPr rtlCol="0">
            <a:normAutofit/>
          </a:bodyPr>
          <a:lstStyle/>
          <a:p>
            <a:pPr marL="0" indent="0" eaLnBrk="1" fontAlgn="auto" hangingPunct="1">
              <a:spcAft>
                <a:spcPts val="0"/>
              </a:spcAft>
              <a:buFont typeface="Arial" pitchFamily="34" charset="0"/>
              <a:buNone/>
              <a:defRPr/>
            </a:pPr>
            <a:r>
              <a:rPr lang="ru-RU" sz="2000" b="1" dirty="0"/>
              <a:t>Затримка у поданні звітності або не подання</a:t>
            </a:r>
          </a:p>
          <a:p>
            <a:pPr marL="0" indent="0" eaLnBrk="1" fontAlgn="auto" hangingPunct="1">
              <a:spcAft>
                <a:spcPts val="0"/>
              </a:spcAft>
              <a:buFont typeface="Arial" pitchFamily="34" charset="0"/>
              <a:buNone/>
              <a:defRPr/>
            </a:pPr>
            <a:r>
              <a:rPr lang="ru-RU" sz="2000" b="1" dirty="0"/>
              <a:t>Ст. 6.5 </a:t>
            </a:r>
            <a:r>
              <a:rPr lang="ru-RU" sz="2000" b="1" dirty="0" smtClean="0"/>
              <a:t>ГУ</a:t>
            </a:r>
            <a:endParaRPr lang="ru-RU" sz="2000" b="1" dirty="0"/>
          </a:p>
          <a:p>
            <a:pPr marL="0" indent="0" eaLnBrk="1" fontAlgn="auto" hangingPunct="1">
              <a:spcAft>
                <a:spcPts val="0"/>
              </a:spcAft>
              <a:buFont typeface="Arial" pitchFamily="34" charset="0"/>
              <a:buNone/>
              <a:defRPr/>
            </a:pPr>
            <a:r>
              <a:rPr lang="ru-RU" sz="2000" dirty="0"/>
              <a:t>Якщо провідний бенефіціар не надає жодного звіту або не надає будь-якої додаткової інформації, запитуваної Спільним технічним секретаріатом, протягом встановленого терміну без прийнятного та письмового пояснення причин, </a:t>
            </a:r>
            <a:r>
              <a:rPr lang="ru-RU" sz="2000" b="1" dirty="0"/>
              <a:t>Орган управління </a:t>
            </a:r>
            <a:r>
              <a:rPr lang="ru-RU" sz="2000" dirty="0"/>
              <a:t>може </a:t>
            </a:r>
            <a:r>
              <a:rPr lang="ru-RU" sz="2000" b="1" dirty="0"/>
              <a:t>розірвати контракт </a:t>
            </a:r>
            <a:r>
              <a:rPr lang="ru-RU" sz="2000" dirty="0"/>
              <a:t>відповідно до статті 17.11 (а) та (f) і </a:t>
            </a:r>
            <a:r>
              <a:rPr lang="ru-RU" sz="2000" b="1" dirty="0"/>
              <a:t>може вимагати повного або часткового погашення сум, неправомірно </a:t>
            </a:r>
            <a:r>
              <a:rPr lang="ru-RU" sz="2000" b="1" dirty="0" smtClean="0"/>
              <a:t>сплачених</a:t>
            </a:r>
            <a:r>
              <a:rPr lang="ru-RU" sz="2000" dirty="0" smtClean="0"/>
              <a:t>, </a:t>
            </a:r>
            <a:r>
              <a:rPr lang="ru-RU" sz="2000" dirty="0"/>
              <a:t>відповідно до </a:t>
            </a:r>
            <a:r>
              <a:rPr lang="ru-RU" sz="2000" dirty="0" smtClean="0"/>
              <a:t>останнього </a:t>
            </a:r>
            <a:r>
              <a:rPr lang="ru-RU" sz="2000" dirty="0"/>
              <a:t>пункту статті 17.16.</a:t>
            </a:r>
            <a:endParaRPr lang="uk-UA" sz="2000" dirty="0">
              <a:solidFill>
                <a:srgbClr val="FF0000"/>
              </a:solidFill>
            </a:endParaRPr>
          </a:p>
        </p:txBody>
      </p:sp>
    </p:spTree>
    <p:extLst>
      <p:ext uri="{BB962C8B-B14F-4D97-AF65-F5344CB8AC3E}">
        <p14:creationId xmlns:p14="http://schemas.microsoft.com/office/powerpoint/2010/main" val="190114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611560" y="1268760"/>
            <a:ext cx="8229600" cy="5328592"/>
          </a:xfrm>
        </p:spPr>
        <p:txBody>
          <a:bodyPr rtlCol="0">
            <a:normAutofit fontScale="77500" lnSpcReduction="20000"/>
          </a:bodyPr>
          <a:lstStyle/>
          <a:p>
            <a:pPr marL="0" indent="0">
              <a:buNone/>
            </a:pPr>
            <a:r>
              <a:rPr lang="uk-UA" sz="1600" b="1" dirty="0" smtClean="0"/>
              <a:t>Для </a:t>
            </a:r>
            <a:r>
              <a:rPr lang="uk-UA" sz="1600" b="1" dirty="0"/>
              <a:t>Бенефіціарів Додаток </a:t>
            </a:r>
            <a:r>
              <a:rPr lang="en-US" sz="1600" b="1" dirty="0"/>
              <a:t>IV:</a:t>
            </a:r>
          </a:p>
          <a:p>
            <a:r>
              <a:rPr lang="uk-UA" sz="1600" dirty="0"/>
              <a:t>Описова частина: загальні дані, діяльність, закупівлі, фінансовий підсумок за джерелами надходження, фінансовий підсумок за бюджетними лініями, перелік рахунків</a:t>
            </a:r>
          </a:p>
          <a:p>
            <a:r>
              <a:rPr lang="uk-UA" sz="1600" dirty="0"/>
              <a:t>Фінансова частина – таблиця, яка побудована відповідно до положень бюджету </a:t>
            </a:r>
            <a:r>
              <a:rPr lang="uk-UA" sz="1600" dirty="0" smtClean="0"/>
              <a:t>Бенефіціара</a:t>
            </a:r>
          </a:p>
          <a:p>
            <a:pPr marL="0" indent="0">
              <a:buNone/>
            </a:pPr>
            <a:endParaRPr lang="uk-UA" sz="1600" dirty="0"/>
          </a:p>
          <a:p>
            <a:pPr marL="0" indent="0">
              <a:buNone/>
            </a:pPr>
            <a:r>
              <a:rPr lang="uk-UA" sz="1600" b="1" dirty="0"/>
              <a:t>Для Аудиторів Додаток </a:t>
            </a:r>
            <a:r>
              <a:rPr lang="en-US" sz="1600" b="1" dirty="0"/>
              <a:t>V:</a:t>
            </a:r>
          </a:p>
          <a:p>
            <a:r>
              <a:rPr lang="uk-UA" sz="1600" b="1" dirty="0"/>
              <a:t>договір про надання послуг </a:t>
            </a:r>
            <a:r>
              <a:rPr lang="uk-UA" sz="1600" dirty="0"/>
              <a:t>– </a:t>
            </a:r>
            <a:r>
              <a:rPr lang="uk-UA" sz="1600" u="sng" dirty="0"/>
              <a:t>обов'язково для підписання українськими бенефіціарами та </a:t>
            </a:r>
            <a:r>
              <a:rPr lang="uk-UA" sz="1600" u="sng" dirty="0" smtClean="0"/>
              <a:t>аудиторами; цей </a:t>
            </a:r>
            <a:r>
              <a:rPr lang="uk-UA" sz="1600" dirty="0" smtClean="0"/>
              <a:t>документ завантажується в систему вже підписаний, засканований</a:t>
            </a:r>
          </a:p>
          <a:p>
            <a:pPr lvl="1">
              <a:buFont typeface="Wingdings" panose="05000000000000000000" pitchFamily="2" charset="2"/>
              <a:buChar char="ü"/>
            </a:pPr>
            <a:r>
              <a:rPr lang="uk-UA" sz="1400" dirty="0" smtClean="0"/>
              <a:t>Обсяг робіт, Ціна, Терміни, Мова договору</a:t>
            </a:r>
          </a:p>
          <a:p>
            <a:pPr marL="457200" lvl="1" indent="0">
              <a:buNone/>
            </a:pPr>
            <a:endParaRPr lang="uk-UA" sz="1200" u="sng" dirty="0"/>
          </a:p>
          <a:p>
            <a:r>
              <a:rPr lang="uk-UA" sz="1600" b="1" dirty="0"/>
              <a:t>Додаток </a:t>
            </a:r>
            <a:r>
              <a:rPr lang="en-US" sz="1600" b="1" dirty="0"/>
              <a:t>I: </a:t>
            </a:r>
            <a:r>
              <a:rPr lang="uk-UA" sz="1600" b="1" dirty="0"/>
              <a:t>опис процедури перевірки витрат і </a:t>
            </a:r>
            <a:r>
              <a:rPr lang="uk-UA" sz="1600" b="1" dirty="0" smtClean="0"/>
              <a:t>доходів</a:t>
            </a:r>
          </a:p>
          <a:p>
            <a:pPr lvl="1">
              <a:buFont typeface="Wingdings" panose="05000000000000000000" pitchFamily="2" charset="2"/>
              <a:buChar char="ü"/>
            </a:pPr>
            <a:r>
              <a:rPr lang="uk-UA" sz="1400" dirty="0" smtClean="0"/>
              <a:t>Загальні процедури, </a:t>
            </a:r>
            <a:r>
              <a:rPr lang="uk-UA" sz="1400" dirty="0"/>
              <a:t>відповідальніть сторін, доказова </a:t>
            </a:r>
            <a:r>
              <a:rPr lang="uk-UA" sz="1400" dirty="0" smtClean="0"/>
              <a:t>база, основні компоненти перевірки в</a:t>
            </a:r>
            <a:r>
              <a:rPr lang="uk-UA" sz="1300" dirty="0" smtClean="0"/>
              <a:t>итрат </a:t>
            </a:r>
          </a:p>
          <a:p>
            <a:pPr marL="457200" lvl="1" indent="0">
              <a:buNone/>
            </a:pPr>
            <a:endParaRPr lang="uk-UA" sz="1200" dirty="0"/>
          </a:p>
          <a:p>
            <a:r>
              <a:rPr lang="uk-UA" sz="1600" b="1" dirty="0"/>
              <a:t>Додаток </a:t>
            </a:r>
            <a:r>
              <a:rPr lang="en-US" sz="1600" b="1" dirty="0"/>
              <a:t>II: </a:t>
            </a:r>
            <a:r>
              <a:rPr lang="uk-UA" sz="1600" b="1" dirty="0"/>
              <a:t>звіт про перевірку витрат і доходів </a:t>
            </a:r>
            <a:r>
              <a:rPr lang="uk-UA" sz="1600" dirty="0"/>
              <a:t>– </a:t>
            </a:r>
            <a:r>
              <a:rPr lang="uk-UA" sz="1600" dirty="0" smtClean="0"/>
              <a:t>генерується І+, аудитор вносить суми витрат, які представив бенефіціар, перевірених, прийнятні, неприйнятні витрати, також окремо суми відсотків від авансових платежів, суми доходів</a:t>
            </a:r>
          </a:p>
          <a:p>
            <a:endParaRPr lang="uk-UA" sz="1600" dirty="0"/>
          </a:p>
          <a:p>
            <a:r>
              <a:rPr lang="uk-UA" sz="1600" b="1" dirty="0"/>
              <a:t>Додаток </a:t>
            </a:r>
            <a:r>
              <a:rPr lang="en-US" sz="1600" b="1" dirty="0"/>
              <a:t>III: </a:t>
            </a:r>
            <a:r>
              <a:rPr lang="uk-UA" sz="1600" b="1" dirty="0"/>
              <a:t>контрольний </a:t>
            </a:r>
            <a:r>
              <a:rPr lang="uk-UA" sz="1600" b="1" dirty="0" smtClean="0"/>
              <a:t>список </a:t>
            </a:r>
            <a:r>
              <a:rPr lang="uk-UA" sz="1600" dirty="0"/>
              <a:t>– складається із </a:t>
            </a:r>
            <a:r>
              <a:rPr lang="uk-UA" sz="1600" dirty="0" smtClean="0"/>
              <a:t>запитань, на які треба відповісти. Список розроблений для 4-х країн! Якщо є положення, що не відповідають нац законодавству – треба обрати опцію </a:t>
            </a:r>
            <a:r>
              <a:rPr lang="en-US" sz="1600" dirty="0" smtClean="0"/>
              <a:t>Non applicable</a:t>
            </a:r>
          </a:p>
          <a:p>
            <a:pPr marL="0" indent="0">
              <a:buNone/>
            </a:pPr>
            <a:endParaRPr lang="uk-UA" sz="1600" dirty="0"/>
          </a:p>
          <a:p>
            <a:r>
              <a:rPr lang="uk-UA" sz="1600" b="1" dirty="0"/>
              <a:t>Додаток </a:t>
            </a:r>
            <a:r>
              <a:rPr lang="en-US" sz="1600" b="1" dirty="0"/>
              <a:t>VI: </a:t>
            </a:r>
            <a:r>
              <a:rPr lang="uk-UA" sz="1600" b="1" dirty="0"/>
              <a:t>Звіт про фактичні висновки </a:t>
            </a:r>
            <a:r>
              <a:rPr lang="uk-UA" sz="1600" dirty="0"/>
              <a:t>– описуються неприйнятні витрати </a:t>
            </a:r>
            <a:r>
              <a:rPr lang="uk-UA" sz="1600" dirty="0" smtClean="0"/>
              <a:t>на рівні бюджетної строки та причина</a:t>
            </a:r>
          </a:p>
          <a:p>
            <a:endParaRPr lang="uk-UA" sz="1600" dirty="0"/>
          </a:p>
          <a:p>
            <a:r>
              <a:rPr lang="uk-UA" sz="1600" b="1" dirty="0"/>
              <a:t>Додаток </a:t>
            </a:r>
            <a:r>
              <a:rPr lang="en-US" sz="1600" b="1" dirty="0"/>
              <a:t>V: </a:t>
            </a:r>
            <a:r>
              <a:rPr lang="uk-UA" sz="1600" b="1" dirty="0"/>
              <a:t>Звіт про порушення та / або підозру у шахрайстві та інформацію щодо встановленого шахрайства відповідним </a:t>
            </a:r>
            <a:r>
              <a:rPr lang="uk-UA" sz="1600" b="1" dirty="0" smtClean="0"/>
              <a:t>органом</a:t>
            </a:r>
            <a:r>
              <a:rPr lang="uk-UA" sz="1600" dirty="0" smtClean="0"/>
              <a:t> – не для Бенефіціара, виключно для СТС </a:t>
            </a:r>
          </a:p>
          <a:p>
            <a:endParaRPr lang="uk-UA" sz="1600" dirty="0"/>
          </a:p>
          <a:p>
            <a:r>
              <a:rPr lang="uk-UA" sz="1600" b="1" dirty="0"/>
              <a:t>Додаток </a:t>
            </a:r>
            <a:r>
              <a:rPr lang="en-US" sz="1600" b="1" dirty="0"/>
              <a:t>VI: </a:t>
            </a:r>
            <a:r>
              <a:rPr lang="uk-UA" sz="1600" b="1" dirty="0"/>
              <a:t>декларація про конфіденційність та неупередженість </a:t>
            </a:r>
            <a:r>
              <a:rPr lang="uk-UA" sz="1600" dirty="0"/>
              <a:t>– заповнюється аудитором </a:t>
            </a:r>
            <a:r>
              <a:rPr lang="uk-UA" sz="1600" dirty="0" smtClean="0"/>
              <a:t>та завантажується </a:t>
            </a:r>
            <a:r>
              <a:rPr lang="uk-UA" sz="1600" dirty="0"/>
              <a:t>в </a:t>
            </a:r>
            <a:r>
              <a:rPr lang="uk-UA" sz="1600" dirty="0" smtClean="0"/>
              <a:t>систему </a:t>
            </a:r>
          </a:p>
          <a:p>
            <a:pPr marL="0" indent="0">
              <a:buNone/>
            </a:pPr>
            <a:endParaRPr lang="uk-UA" sz="1600" dirty="0" smtClean="0"/>
          </a:p>
          <a:p>
            <a:pPr marL="0" indent="0">
              <a:buNone/>
            </a:pPr>
            <a:r>
              <a:rPr lang="ru-RU" sz="1600" dirty="0"/>
              <a:t>Додатково: шаблон на </a:t>
            </a:r>
            <a:r>
              <a:rPr lang="ru-RU" sz="1600" b="1" dirty="0"/>
              <a:t>Timesheet</a:t>
            </a:r>
            <a:r>
              <a:rPr lang="ru-RU" sz="1600" dirty="0"/>
              <a:t> є на </a:t>
            </a:r>
            <a:r>
              <a:rPr lang="ru-RU" sz="1600" dirty="0" smtClean="0"/>
              <a:t>сайті (обов'язково </a:t>
            </a:r>
            <a:r>
              <a:rPr lang="ru-RU" sz="1600" dirty="0"/>
              <a:t>заповнювати при частковій </a:t>
            </a:r>
            <a:r>
              <a:rPr lang="ru-RU" sz="1600" dirty="0" smtClean="0"/>
              <a:t>зайнятості) </a:t>
            </a:r>
            <a:endParaRPr lang="en-US" sz="1600" dirty="0"/>
          </a:p>
        </p:txBody>
      </p:sp>
    </p:spTree>
    <p:extLst>
      <p:ext uri="{BB962C8B-B14F-4D97-AF65-F5344CB8AC3E}">
        <p14:creationId xmlns:p14="http://schemas.microsoft.com/office/powerpoint/2010/main" val="2826446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457200" y="1268760"/>
            <a:ext cx="8229600" cy="4824536"/>
          </a:xfrm>
        </p:spPr>
        <p:txBody>
          <a:bodyPr rtlCol="0">
            <a:normAutofit fontScale="47500" lnSpcReduction="20000"/>
          </a:bodyPr>
          <a:lstStyle/>
          <a:p>
            <a:pPr marL="0" indent="0" eaLnBrk="1" fontAlgn="auto" hangingPunct="1">
              <a:spcAft>
                <a:spcPts val="0"/>
              </a:spcAft>
              <a:buFont typeface="Arial" pitchFamily="34" charset="0"/>
              <a:buNone/>
              <a:defRPr/>
            </a:pPr>
            <a:r>
              <a:rPr lang="uk-UA" sz="2300" b="1" dirty="0" smtClean="0"/>
              <a:t>Питання:</a:t>
            </a:r>
          </a:p>
          <a:p>
            <a:pPr eaLnBrk="1" fontAlgn="auto" hangingPunct="1">
              <a:spcAft>
                <a:spcPts val="0"/>
              </a:spcAft>
              <a:buFontTx/>
              <a:buChar char="-"/>
              <a:defRPr/>
            </a:pPr>
            <a:r>
              <a:rPr lang="uk-UA" sz="2300" b="1" dirty="0" smtClean="0"/>
              <a:t>У зв’язку з неможливістю здійснювати відрядження за кордон (</a:t>
            </a:r>
            <a:r>
              <a:rPr lang="en-US" sz="2300" b="1" dirty="0" smtClean="0"/>
              <a:t>CoVid-19), </a:t>
            </a:r>
            <a:r>
              <a:rPr lang="uk-UA" sz="2300" b="1" dirty="0" smtClean="0"/>
              <a:t>чи можливо перенести строку бюджету «Закордонні відрядження» в іншу строку? Та яку? Наприклад, заробітна плата або закупівлі?</a:t>
            </a:r>
          </a:p>
          <a:p>
            <a:pPr marL="0" indent="0" eaLnBrk="1" fontAlgn="auto" hangingPunct="1">
              <a:spcAft>
                <a:spcPts val="0"/>
              </a:spcAft>
              <a:buNone/>
              <a:defRPr/>
            </a:pPr>
            <a:r>
              <a:rPr lang="uk-UA" sz="2300" dirty="0" smtClean="0"/>
              <a:t>стаття 16 - зміни договору</a:t>
            </a:r>
            <a:r>
              <a:rPr lang="en-US" sz="2300" dirty="0" smtClean="0"/>
              <a:t> – </a:t>
            </a:r>
            <a:r>
              <a:rPr lang="uk-UA" sz="2300" dirty="0" smtClean="0"/>
              <a:t>описує можливості внесення змін у ГУ. </a:t>
            </a:r>
          </a:p>
          <a:p>
            <a:pPr marL="0" indent="0" eaLnBrk="1" fontAlgn="auto" hangingPunct="1">
              <a:spcAft>
                <a:spcPts val="0"/>
              </a:spcAft>
              <a:buNone/>
              <a:defRPr/>
            </a:pPr>
            <a:r>
              <a:rPr lang="ru-RU" sz="2300" dirty="0" smtClean="0"/>
              <a:t>Загальна рекомендація - визначення економії в проєкт не може бути аргументом для збільшення зарплати. </a:t>
            </a:r>
          </a:p>
          <a:p>
            <a:pPr marL="0" indent="0" eaLnBrk="1" fontAlgn="auto" hangingPunct="1">
              <a:spcAft>
                <a:spcPts val="0"/>
              </a:spcAft>
              <a:buNone/>
              <a:defRPr/>
            </a:pPr>
            <a:endParaRPr lang="uk-UA" sz="2300" dirty="0" smtClean="0"/>
          </a:p>
          <a:p>
            <a:pPr eaLnBrk="1" fontAlgn="auto" hangingPunct="1">
              <a:spcAft>
                <a:spcPts val="0"/>
              </a:spcAft>
              <a:buFontTx/>
              <a:buChar char="-"/>
              <a:defRPr/>
            </a:pPr>
            <a:r>
              <a:rPr lang="ru-RU" sz="2300" b="1" dirty="0" smtClean="0"/>
              <a:t>Чи дозволяються  часові відхилення чи зміни в календарному плані реалізації проекту чи необхідний при цьому дозвіл.</a:t>
            </a:r>
          </a:p>
          <a:p>
            <a:pPr marL="0" indent="0" eaLnBrk="1" fontAlgn="auto" hangingPunct="1">
              <a:spcAft>
                <a:spcPts val="0"/>
              </a:spcAft>
              <a:buNone/>
              <a:defRPr/>
            </a:pPr>
            <a:r>
              <a:rPr lang="ru-RU" sz="2300" dirty="0" smtClean="0"/>
              <a:t>Так, повідомлення СТС по електронній пошті, затримка в календарному плані відображається у звіті, коригується на наступний період</a:t>
            </a:r>
          </a:p>
          <a:p>
            <a:pPr marL="0" indent="0" eaLnBrk="1" fontAlgn="auto" hangingPunct="1">
              <a:spcAft>
                <a:spcPts val="0"/>
              </a:spcAft>
              <a:buNone/>
              <a:defRPr/>
            </a:pPr>
            <a:endParaRPr lang="ru-RU" sz="2300" dirty="0" smtClean="0"/>
          </a:p>
          <a:p>
            <a:pPr eaLnBrk="1" fontAlgn="auto" hangingPunct="1">
              <a:spcAft>
                <a:spcPts val="0"/>
              </a:spcAft>
              <a:buFontTx/>
              <a:buChar char="-"/>
              <a:defRPr/>
            </a:pPr>
            <a:r>
              <a:rPr lang="ru-RU" sz="2300" b="1" dirty="0" smtClean="0"/>
              <a:t>Проведення запланованих офлайн заходів в умовах карантину</a:t>
            </a:r>
          </a:p>
          <a:p>
            <a:pPr marL="0" indent="0" eaLnBrk="1" fontAlgn="auto" hangingPunct="1">
              <a:spcAft>
                <a:spcPts val="0"/>
              </a:spcAft>
              <a:buNone/>
              <a:defRPr/>
            </a:pPr>
            <a:r>
              <a:rPr lang="ru-RU" sz="2300" dirty="0" smtClean="0"/>
              <a:t>Як пропозиція: онлайн заходи. Кошта можна перенести на інші бюджетні секції або строки</a:t>
            </a:r>
          </a:p>
          <a:p>
            <a:pPr marL="0" indent="0" eaLnBrk="1" fontAlgn="auto" hangingPunct="1">
              <a:spcAft>
                <a:spcPts val="0"/>
              </a:spcAft>
              <a:buNone/>
              <a:defRPr/>
            </a:pPr>
            <a:endParaRPr lang="ru-RU" sz="2300" dirty="0" smtClean="0"/>
          </a:p>
          <a:p>
            <a:pPr eaLnBrk="1" fontAlgn="auto" hangingPunct="1">
              <a:spcAft>
                <a:spcPts val="0"/>
              </a:spcAft>
              <a:buFontTx/>
              <a:buChar char="-"/>
              <a:defRPr/>
            </a:pPr>
            <a:r>
              <a:rPr lang="ru-RU" sz="2300" b="1" dirty="0" smtClean="0"/>
              <a:t>Питання відшкодування ПДВ для державних організацій</a:t>
            </a:r>
          </a:p>
          <a:p>
            <a:pPr marL="0" indent="0" eaLnBrk="1" fontAlgn="auto" hangingPunct="1">
              <a:spcAft>
                <a:spcPts val="0"/>
              </a:spcAft>
              <a:buNone/>
              <a:defRPr/>
            </a:pPr>
            <a:r>
              <a:rPr lang="ru-RU" sz="2300" dirty="0" smtClean="0"/>
              <a:t>Тільки державнак реєстрація проекту дає можливість скористуватися відшкодування ПДВ. Реєстрацію проводить </a:t>
            </a:r>
            <a:r>
              <a:rPr lang="uk-UA" sz="2300" dirty="0" smtClean="0"/>
              <a:t>Секретаріат Кабінету Міністрів України, </a:t>
            </a:r>
            <a:r>
              <a:rPr lang="ru-RU" sz="2300" dirty="0" smtClean="0"/>
              <a:t>Директорат координації міжнародної технічної допомоги. Переконайтеся, що маєте лист – підтримки від СТС на проведення державної реєстрації. Інструкція для українських бенефіціарів українською щодо державної реєстрації </a:t>
            </a:r>
            <a:r>
              <a:rPr lang="en-US" sz="2300" dirty="0" smtClean="0">
                <a:hlinkClick r:id="rId2"/>
              </a:rPr>
              <a:t>https://huskroua-cbc.eu/documents/project-implementation-documents</a:t>
            </a:r>
            <a:r>
              <a:rPr lang="uk-UA" sz="2300" dirty="0" smtClean="0"/>
              <a:t> </a:t>
            </a:r>
          </a:p>
          <a:p>
            <a:pPr marL="0" indent="0" eaLnBrk="1" fontAlgn="auto" hangingPunct="1">
              <a:spcAft>
                <a:spcPts val="0"/>
              </a:spcAft>
              <a:buNone/>
              <a:defRPr/>
            </a:pPr>
            <a:endParaRPr lang="ru-RU" sz="2300" dirty="0" smtClean="0"/>
          </a:p>
          <a:p>
            <a:pPr eaLnBrk="1" fontAlgn="auto" hangingPunct="1">
              <a:spcAft>
                <a:spcPts val="0"/>
              </a:spcAft>
              <a:buFontTx/>
              <a:buChar char="-"/>
              <a:defRPr/>
            </a:pPr>
            <a:r>
              <a:rPr lang="ru-RU" sz="2300" b="1" dirty="0" smtClean="0"/>
              <a:t>Затримки з закупівлями, планом виконання. Виклики щодо зміни статусу партнерів, неможливістю виконати усі плановані закупівлі</a:t>
            </a:r>
          </a:p>
          <a:p>
            <a:pPr marL="0" indent="0" eaLnBrk="1" fontAlgn="auto" hangingPunct="1">
              <a:spcAft>
                <a:spcPts val="0"/>
              </a:spcAft>
              <a:buNone/>
              <a:defRPr/>
            </a:pPr>
            <a:r>
              <a:rPr lang="ru-RU" sz="2300" dirty="0" smtClean="0"/>
              <a:t>Витрати по закупівлям можуть бути перенесені на наступний звітний період. Якщо парнер змінює Організаціійно-правовау форму треба укладати Додаток до ГУ</a:t>
            </a:r>
          </a:p>
          <a:p>
            <a:pPr marL="0" indent="0" eaLnBrk="1" fontAlgn="auto" hangingPunct="1">
              <a:spcAft>
                <a:spcPts val="0"/>
              </a:spcAft>
              <a:buNone/>
              <a:defRPr/>
            </a:pPr>
            <a:endParaRPr lang="uk-UA" sz="2300" dirty="0" smtClean="0"/>
          </a:p>
          <a:p>
            <a:pPr eaLnBrk="1" fontAlgn="auto" hangingPunct="1">
              <a:spcAft>
                <a:spcPts val="0"/>
              </a:spcAft>
              <a:buFontTx/>
              <a:buChar char="-"/>
              <a:defRPr/>
            </a:pPr>
            <a:r>
              <a:rPr lang="uk-UA" sz="2300" b="1" dirty="0" smtClean="0"/>
              <a:t>Питання стосовно підготовки модифікацій в рамках проекту, що повинні бути подані в кінці звітного періоду: внаслідок курсової різниці та змін діапазону цін виникає багато модифікацій, що стосуються перерозподілу коштів в межах одного бюджетного розділу. Суми достатньо маленькі (деякі з них менше 100 євро). Чи потрібно кожну з цих модифікацій також окремо обгрунтовувати і модифікувати?</a:t>
            </a:r>
          </a:p>
          <a:p>
            <a:pPr marL="0" indent="0" eaLnBrk="1" fontAlgn="auto" hangingPunct="1">
              <a:spcAft>
                <a:spcPts val="0"/>
              </a:spcAft>
              <a:buNone/>
              <a:defRPr/>
            </a:pPr>
            <a:r>
              <a:rPr lang="uk-UA" sz="2300" dirty="0" smtClean="0"/>
              <a:t>Стаття 16 </a:t>
            </a:r>
            <a:r>
              <a:rPr lang="uk-UA" sz="2300" b="1" dirty="0" smtClean="0"/>
              <a:t>- </a:t>
            </a:r>
            <a:r>
              <a:rPr lang="uk-UA" sz="2300" dirty="0" smtClean="0"/>
              <a:t>зміни договору</a:t>
            </a:r>
            <a:r>
              <a:rPr lang="en-US" sz="2300" dirty="0" smtClean="0"/>
              <a:t> – </a:t>
            </a:r>
            <a:r>
              <a:rPr lang="uk-UA" sz="2300" dirty="0" smtClean="0"/>
              <a:t>описує можливості внесення змін у ГУ – незначні зміни сумується подаються до СТС перед звітуванням. Якщо зміни суттєві, необхідно узгодити з СТС. </a:t>
            </a:r>
            <a:r>
              <a:rPr lang="uk-UA" sz="2300" b="1" dirty="0" smtClean="0"/>
              <a:t>Правило 20%! </a:t>
            </a:r>
            <a:r>
              <a:rPr lang="uk-UA" sz="2300" dirty="0" smtClean="0"/>
              <a:t>Всі зміни вносяться в один документ – запит на модифікацію.</a:t>
            </a:r>
          </a:p>
          <a:p>
            <a:pPr marL="0" indent="0" eaLnBrk="1" fontAlgn="auto" hangingPunct="1">
              <a:spcAft>
                <a:spcPts val="0"/>
              </a:spcAft>
              <a:buFont typeface="Arial" pitchFamily="34" charset="0"/>
              <a:buNone/>
              <a:defRPr/>
            </a:pPr>
            <a:endParaRPr lang="en-US" sz="2000" dirty="0" smtClean="0"/>
          </a:p>
        </p:txBody>
      </p:sp>
    </p:spTree>
    <p:extLst>
      <p:ext uri="{BB962C8B-B14F-4D97-AF65-F5344CB8AC3E}">
        <p14:creationId xmlns:p14="http://schemas.microsoft.com/office/powerpoint/2010/main" val="278034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457200" y="1268412"/>
            <a:ext cx="8229600" cy="4608860"/>
          </a:xfrm>
        </p:spPr>
        <p:txBody>
          <a:bodyPr rtlCol="0">
            <a:normAutofit/>
          </a:bodyPr>
          <a:lstStyle/>
          <a:p>
            <a:pPr marL="0" indent="0" eaLnBrk="1" fontAlgn="auto" hangingPunct="1">
              <a:lnSpc>
                <a:spcPct val="80000"/>
              </a:lnSpc>
              <a:spcAft>
                <a:spcPts val="0"/>
              </a:spcAft>
              <a:buFont typeface="Arial" pitchFamily="34" charset="0"/>
              <a:buNone/>
              <a:defRPr/>
            </a:pPr>
            <a:r>
              <a:rPr lang="uk-UA" sz="1300" b="1" dirty="0"/>
              <a:t>Питання:</a:t>
            </a:r>
          </a:p>
          <a:p>
            <a:pPr lvl="0" eaLnBrk="1" fontAlgn="auto" hangingPunct="1">
              <a:lnSpc>
                <a:spcPct val="80000"/>
              </a:lnSpc>
              <a:spcAft>
                <a:spcPts val="0"/>
              </a:spcAft>
              <a:buFontTx/>
              <a:buChar char="-"/>
              <a:defRPr/>
            </a:pPr>
            <a:r>
              <a:rPr lang="ru-RU" sz="1300" b="1" dirty="0"/>
              <a:t>Чи можливо впроваджувати заходи через електронні заходи комунікації, зокрема, навчання,  через карантинні заходи. І яким чином потрібно вносити зміни в аплікаційну форму. </a:t>
            </a:r>
          </a:p>
          <a:p>
            <a:pPr marL="0" lvl="0" indent="0" eaLnBrk="1" fontAlgn="auto" hangingPunct="1">
              <a:lnSpc>
                <a:spcPct val="80000"/>
              </a:lnSpc>
              <a:spcAft>
                <a:spcPts val="0"/>
              </a:spcAft>
              <a:buNone/>
              <a:defRPr/>
            </a:pPr>
            <a:r>
              <a:rPr lang="ru-RU" sz="1300" dirty="0"/>
              <a:t>Можливо впроваджувати заходи через електронні заходи комунікації, зміни в аплікаційну форму (або додаток </a:t>
            </a:r>
            <a:r>
              <a:rPr lang="en-US" sz="1300" dirty="0"/>
              <a:t>I</a:t>
            </a:r>
            <a:r>
              <a:rPr lang="ru-RU" sz="1300" dirty="0"/>
              <a:t>)</a:t>
            </a:r>
            <a:r>
              <a:rPr lang="uk-UA" sz="1300" dirty="0"/>
              <a:t> запит на модифікацію </a:t>
            </a:r>
          </a:p>
          <a:p>
            <a:pPr marL="0" lvl="0" indent="0" eaLnBrk="1" fontAlgn="auto" hangingPunct="1">
              <a:lnSpc>
                <a:spcPct val="80000"/>
              </a:lnSpc>
              <a:spcAft>
                <a:spcPts val="0"/>
              </a:spcAft>
              <a:buNone/>
              <a:defRPr/>
            </a:pPr>
            <a:endParaRPr lang="uk-UA" sz="1300" b="1" dirty="0"/>
          </a:p>
          <a:p>
            <a:pPr marL="0" lvl="0" indent="0" eaLnBrk="1" fontAlgn="auto" hangingPunct="1">
              <a:lnSpc>
                <a:spcPct val="80000"/>
              </a:lnSpc>
              <a:spcAft>
                <a:spcPts val="0"/>
              </a:spcAft>
              <a:buNone/>
              <a:defRPr/>
            </a:pPr>
            <a:r>
              <a:rPr lang="uk-UA" sz="1300" b="1" dirty="0"/>
              <a:t>-       </a:t>
            </a:r>
            <a:r>
              <a:rPr lang="ru-RU" sz="1300" b="1" dirty="0"/>
              <a:t>В якій формі проводити заплановані, в рамках проекту, масові заходи? </a:t>
            </a:r>
          </a:p>
          <a:p>
            <a:pPr marL="0" lvl="0" indent="0" eaLnBrk="1" fontAlgn="auto" hangingPunct="1">
              <a:lnSpc>
                <a:spcPct val="80000"/>
              </a:lnSpc>
              <a:spcAft>
                <a:spcPts val="0"/>
              </a:spcAft>
              <a:buNone/>
              <a:defRPr/>
            </a:pPr>
            <a:r>
              <a:rPr lang="ru-RU" sz="1300" dirty="0"/>
              <a:t>можливо через електронні заходи комунікації – онлайн вебінари </a:t>
            </a:r>
          </a:p>
          <a:p>
            <a:pPr marL="0" lvl="0" indent="0" eaLnBrk="1" fontAlgn="auto" hangingPunct="1">
              <a:lnSpc>
                <a:spcPct val="80000"/>
              </a:lnSpc>
              <a:spcAft>
                <a:spcPts val="0"/>
              </a:spcAft>
              <a:buNone/>
              <a:defRPr/>
            </a:pPr>
            <a:endParaRPr lang="uk-UA" sz="1300" b="1" dirty="0"/>
          </a:p>
          <a:p>
            <a:pPr marL="0" lvl="0" indent="0" eaLnBrk="1" fontAlgn="auto" hangingPunct="1">
              <a:lnSpc>
                <a:spcPct val="80000"/>
              </a:lnSpc>
              <a:spcAft>
                <a:spcPts val="0"/>
              </a:spcAft>
              <a:buNone/>
              <a:defRPr/>
            </a:pPr>
            <a:r>
              <a:rPr lang="uk-UA" sz="1300" b="1" dirty="0"/>
              <a:t> -      </a:t>
            </a:r>
            <a:r>
              <a:rPr lang="ru-RU" sz="1300" b="1" dirty="0"/>
              <a:t>За який конкретно звітний період потрібно звітуватись? ( з 15.09.2019 -15.09.2020 чи відповідно до перенесення (пролонгування) дати )</a:t>
            </a:r>
            <a:endParaRPr lang="uk-UA" sz="1300" b="1" dirty="0"/>
          </a:p>
          <a:p>
            <a:pPr marL="0" lvl="0" indent="0" eaLnBrk="1" fontAlgn="auto" hangingPunct="1">
              <a:lnSpc>
                <a:spcPct val="80000"/>
              </a:lnSpc>
              <a:spcAft>
                <a:spcPts val="0"/>
              </a:spcAft>
              <a:buNone/>
              <a:defRPr/>
            </a:pPr>
            <a:r>
              <a:rPr lang="uk-UA" sz="1300" b="1" dirty="0"/>
              <a:t> </a:t>
            </a:r>
            <a:r>
              <a:rPr lang="uk-UA" sz="1300" dirty="0"/>
              <a:t>Звітний період розраховується з першого дня впровадження проекту (пункт 2.2 ГУ) – 01.09.</a:t>
            </a:r>
            <a:r>
              <a:rPr lang="en-US" sz="1300" dirty="0"/>
              <a:t>2019 </a:t>
            </a:r>
            <a:r>
              <a:rPr lang="uk-UA" sz="1300" dirty="0"/>
              <a:t> - 31.08.2020, не залежить від подовження терміну проекту</a:t>
            </a:r>
          </a:p>
          <a:p>
            <a:pPr marL="0" lvl="0" indent="0" eaLnBrk="1" fontAlgn="auto" hangingPunct="1">
              <a:lnSpc>
                <a:spcPct val="80000"/>
              </a:lnSpc>
              <a:spcAft>
                <a:spcPts val="0"/>
              </a:spcAft>
              <a:buNone/>
              <a:defRPr/>
            </a:pPr>
            <a:endParaRPr lang="uk-UA" sz="1300" b="1" dirty="0"/>
          </a:p>
          <a:p>
            <a:pPr eaLnBrk="1" fontAlgn="auto" hangingPunct="1">
              <a:lnSpc>
                <a:spcPct val="80000"/>
              </a:lnSpc>
              <a:spcAft>
                <a:spcPts val="0"/>
              </a:spcAft>
              <a:buFontTx/>
              <a:buChar char="-"/>
              <a:defRPr/>
            </a:pPr>
            <a:r>
              <a:rPr lang="uk-UA" sz="1300" b="1" dirty="0"/>
              <a:t>Мала кількість тренінгів, навчань і посібників українською мовою</a:t>
            </a:r>
            <a:r>
              <a:rPr lang="uk-UA" sz="1300" b="1" dirty="0" smtClean="0"/>
              <a:t>.</a:t>
            </a:r>
          </a:p>
          <a:p>
            <a:pPr marL="0" indent="0" eaLnBrk="1" fontAlgn="auto" hangingPunct="1">
              <a:lnSpc>
                <a:spcPct val="80000"/>
              </a:lnSpc>
              <a:spcAft>
                <a:spcPts val="0"/>
              </a:spcAft>
              <a:buNone/>
              <a:defRPr/>
            </a:pPr>
            <a:endParaRPr lang="uk-UA" sz="1300" b="1" dirty="0"/>
          </a:p>
          <a:p>
            <a:pPr eaLnBrk="1" fontAlgn="auto" hangingPunct="1">
              <a:lnSpc>
                <a:spcPct val="80000"/>
              </a:lnSpc>
              <a:spcAft>
                <a:spcPts val="0"/>
              </a:spcAft>
              <a:buFontTx/>
              <a:buChar char="-"/>
              <a:defRPr/>
            </a:pPr>
            <a:r>
              <a:rPr lang="uk-UA" sz="1300" b="1" dirty="0"/>
              <a:t>Відсутня чіткість та інструменти для звітності по проекту.</a:t>
            </a:r>
          </a:p>
          <a:p>
            <a:pPr marL="0" indent="0" eaLnBrk="1" fontAlgn="auto" hangingPunct="1">
              <a:lnSpc>
                <a:spcPct val="80000"/>
              </a:lnSpc>
              <a:spcAft>
                <a:spcPts val="0"/>
              </a:spcAft>
              <a:buNone/>
              <a:defRPr/>
            </a:pPr>
            <a:r>
              <a:rPr lang="uk-UA" sz="1300" dirty="0"/>
              <a:t>Положення грантової угоди, посібнику по реалізації проєктів Глава 5 (прийнятність витрат), Глава 6 (Звітність</a:t>
            </a:r>
            <a:r>
              <a:rPr lang="uk-UA" sz="1300" dirty="0" smtClean="0"/>
              <a:t>)</a:t>
            </a:r>
          </a:p>
          <a:p>
            <a:pPr marL="0" indent="0" eaLnBrk="1" fontAlgn="auto" hangingPunct="1">
              <a:lnSpc>
                <a:spcPct val="80000"/>
              </a:lnSpc>
              <a:spcAft>
                <a:spcPts val="0"/>
              </a:spcAft>
              <a:buNone/>
              <a:defRPr/>
            </a:pPr>
            <a:endParaRPr lang="uk-UA" sz="1300" dirty="0"/>
          </a:p>
          <a:p>
            <a:pPr eaLnBrk="1" fontAlgn="auto" hangingPunct="1">
              <a:lnSpc>
                <a:spcPct val="80000"/>
              </a:lnSpc>
              <a:spcAft>
                <a:spcPts val="0"/>
              </a:spcAft>
              <a:buFontTx/>
              <a:buChar char="-"/>
              <a:defRPr/>
            </a:pPr>
            <a:r>
              <a:rPr lang="uk-UA" sz="1300" b="1" dirty="0"/>
              <a:t>Відсутній чіткий графік фінансування проекту</a:t>
            </a:r>
          </a:p>
          <a:p>
            <a:pPr marL="0" indent="0" eaLnBrk="1" fontAlgn="auto" hangingPunct="1">
              <a:lnSpc>
                <a:spcPct val="80000"/>
              </a:lnSpc>
              <a:spcAft>
                <a:spcPts val="0"/>
              </a:spcAft>
              <a:buNone/>
              <a:defRPr/>
            </a:pPr>
            <a:r>
              <a:rPr lang="uk-UA" sz="1300" dirty="0"/>
              <a:t>стаття 3 -  фінансування проекту- визначені суми, але точної дати нема, дата траншів залежить від дати подання звітності та роботи СТС, КО</a:t>
            </a:r>
          </a:p>
          <a:p>
            <a:pPr marL="0" indent="0" eaLnBrk="1" fontAlgn="auto" hangingPunct="1">
              <a:spcAft>
                <a:spcPts val="0"/>
              </a:spcAft>
              <a:buNone/>
              <a:defRPr/>
            </a:pPr>
            <a:endParaRPr lang="ru-RU" sz="1400" dirty="0" smtClean="0"/>
          </a:p>
          <a:p>
            <a:pPr marL="0" indent="0" eaLnBrk="1" fontAlgn="auto" hangingPunct="1">
              <a:spcAft>
                <a:spcPts val="0"/>
              </a:spcAft>
              <a:buNone/>
              <a:defRPr/>
            </a:pPr>
            <a:endParaRPr lang="en-US" sz="1400" b="1" dirty="0" smtClean="0"/>
          </a:p>
        </p:txBody>
      </p:sp>
    </p:spTree>
    <p:extLst>
      <p:ext uri="{BB962C8B-B14F-4D97-AF65-F5344CB8AC3E}">
        <p14:creationId xmlns:p14="http://schemas.microsoft.com/office/powerpoint/2010/main" val="88590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457200" y="1268412"/>
            <a:ext cx="8229600" cy="4608860"/>
          </a:xfrm>
        </p:spPr>
        <p:txBody>
          <a:bodyPr rtlCol="0">
            <a:normAutofit fontScale="92500" lnSpcReduction="20000"/>
          </a:bodyPr>
          <a:lstStyle/>
          <a:p>
            <a:pPr lvl="0" eaLnBrk="1" fontAlgn="auto" hangingPunct="1">
              <a:spcAft>
                <a:spcPts val="0"/>
              </a:spcAft>
              <a:buFontTx/>
              <a:buChar char="-"/>
              <a:defRPr/>
            </a:pPr>
            <a:r>
              <a:rPr lang="ru-RU" sz="1400" b="1" dirty="0">
                <a:solidFill>
                  <a:prstClr val="black"/>
                </a:solidFill>
              </a:rPr>
              <a:t>Ситуація ,яка склалася в державі з пандемією, призвела до  підвищення цін на  медичне обладнання та відсутність його на ринку. Також ,через пандемію  неможливо  використовувати кошти на відрядження ,робочі зустрічі по проекту,стажування  медичного персоналу за кордоном. Це все призведе до  проведення змін бюджетних статей проекту. </a:t>
            </a:r>
          </a:p>
          <a:p>
            <a:pPr marL="0" lvl="0" indent="0" eaLnBrk="1" fontAlgn="auto" hangingPunct="1">
              <a:spcAft>
                <a:spcPts val="0"/>
              </a:spcAft>
              <a:buNone/>
              <a:defRPr/>
            </a:pPr>
            <a:r>
              <a:rPr lang="ru-RU" sz="1400" dirty="0">
                <a:solidFill>
                  <a:prstClr val="black"/>
                </a:solidFill>
              </a:rPr>
              <a:t>Кошти, що неможливо використати на відрядження, можна перенести на обладнання. Обладнання більше 100 тис. євро правило походження має бути витримано </a:t>
            </a:r>
            <a:r>
              <a:rPr lang="ru-RU" sz="1400" dirty="0" smtClean="0">
                <a:solidFill>
                  <a:prstClr val="black"/>
                </a:solidFill>
              </a:rPr>
              <a:t> </a:t>
            </a:r>
            <a:endParaRPr lang="ru-RU" sz="1400" dirty="0">
              <a:solidFill>
                <a:prstClr val="black"/>
              </a:solidFill>
            </a:endParaRPr>
          </a:p>
          <a:p>
            <a:pPr marL="0" lvl="0" indent="0" eaLnBrk="1" fontAlgn="auto" hangingPunct="1">
              <a:spcAft>
                <a:spcPts val="0"/>
              </a:spcAft>
              <a:buNone/>
              <a:defRPr/>
            </a:pPr>
            <a:endParaRPr lang="ru-RU" sz="1400" dirty="0">
              <a:solidFill>
                <a:prstClr val="black"/>
              </a:solidFill>
            </a:endParaRPr>
          </a:p>
          <a:p>
            <a:pPr eaLnBrk="1" fontAlgn="auto" hangingPunct="1">
              <a:spcAft>
                <a:spcPts val="0"/>
              </a:spcAft>
              <a:buFontTx/>
              <a:buChar char="-"/>
              <a:defRPr/>
            </a:pPr>
            <a:r>
              <a:rPr lang="ru-RU" sz="1400" b="1" dirty="0" smtClean="0"/>
              <a:t>У </a:t>
            </a:r>
            <a:r>
              <a:rPr lang="ru-RU" sz="1400" b="1" dirty="0"/>
              <a:t>бюджетних організаціях, зазвичай, тарифна ставка незначна. Але, практично щомісяця, працівник отримують премії в розмірі 2-3  таких тарифних ставок.  Що слід брати для співставлення винагороди по Гранту  : тарифну ставку чи всю нараховану та виплачену заробітну плату з врахуванням </a:t>
            </a:r>
            <a:r>
              <a:rPr lang="ru-RU" sz="1400" b="1" dirty="0" smtClean="0"/>
              <a:t>премій.</a:t>
            </a:r>
            <a:r>
              <a:rPr lang="ru-RU" sz="1400" dirty="0"/>
              <a:t> </a:t>
            </a:r>
            <a:endParaRPr lang="ru-RU" sz="1400" b="1" dirty="0" smtClean="0"/>
          </a:p>
          <a:p>
            <a:pPr eaLnBrk="1" fontAlgn="auto" hangingPunct="1">
              <a:spcAft>
                <a:spcPts val="0"/>
              </a:spcAft>
              <a:buFontTx/>
              <a:buChar char="-"/>
              <a:defRPr/>
            </a:pPr>
            <a:r>
              <a:rPr lang="ru-RU" sz="1400" b="1" dirty="0" smtClean="0"/>
              <a:t>У </a:t>
            </a:r>
            <a:r>
              <a:rPr lang="ru-RU" sz="1400" b="1" dirty="0"/>
              <a:t>бюджетних організаціях відсутня можливість проведення винагороди за роботу в Проєкті, як додаткових виплат, лише через виплати як премії. Чи буде допустимим такий варіант</a:t>
            </a:r>
            <a:r>
              <a:rPr lang="ru-RU" sz="1400" b="1" dirty="0" smtClean="0"/>
              <a:t>?</a:t>
            </a:r>
          </a:p>
          <a:p>
            <a:pPr marL="0" indent="0" eaLnBrk="1" fontAlgn="auto" hangingPunct="1">
              <a:spcAft>
                <a:spcPts val="0"/>
              </a:spcAft>
              <a:buNone/>
              <a:defRPr/>
            </a:pPr>
            <a:r>
              <a:rPr lang="ru-RU" sz="1400" dirty="0"/>
              <a:t>Відповідно до положень Керівних принципів для заявників витрати на персонал не повинні перевищувати витрати, </a:t>
            </a:r>
            <a:r>
              <a:rPr lang="ru-RU" sz="1400" b="1" dirty="0"/>
              <a:t>які зазвичай несе бенефіціар</a:t>
            </a:r>
            <a:r>
              <a:rPr lang="ru-RU" sz="1400" dirty="0"/>
              <a:t>, </a:t>
            </a:r>
            <a:r>
              <a:rPr lang="ru-RU" sz="1400" i="1" dirty="0"/>
              <a:t>якщо не буде доведено, </a:t>
            </a:r>
            <a:r>
              <a:rPr lang="ru-RU" sz="1400" b="1" i="1" dirty="0"/>
              <a:t>що це є необхідним для реалізації проекту </a:t>
            </a:r>
            <a:endParaRPr lang="ru-RU" sz="1400" b="1" dirty="0" smtClean="0"/>
          </a:p>
          <a:p>
            <a:pPr marL="0" indent="0" eaLnBrk="1" fontAlgn="auto" hangingPunct="1">
              <a:spcAft>
                <a:spcPts val="0"/>
              </a:spcAft>
              <a:buNone/>
              <a:defRPr/>
            </a:pPr>
            <a:r>
              <a:rPr lang="ru-RU" sz="1400" dirty="0"/>
              <a:t>Декретні відпустки, відпустки по батьківству, </a:t>
            </a:r>
            <a:r>
              <a:rPr lang="ru-RU" sz="1400" b="1" dirty="0"/>
              <a:t>премії</a:t>
            </a:r>
            <a:r>
              <a:rPr lang="ru-RU" sz="1400" dirty="0"/>
              <a:t> або </a:t>
            </a:r>
            <a:r>
              <a:rPr lang="ru-RU" sz="1400" b="1" dirty="0"/>
              <a:t>невиправдане збільшення зарплати не є допустимими </a:t>
            </a:r>
            <a:r>
              <a:rPr lang="ru-RU" sz="1400" dirty="0"/>
              <a:t>витратами. Також не дозволяються стипендії та стипендії. </a:t>
            </a:r>
            <a:r>
              <a:rPr lang="ru-RU" sz="1400" dirty="0" smtClean="0"/>
              <a:t> </a:t>
            </a:r>
          </a:p>
          <a:p>
            <a:pPr marL="0" indent="0" eaLnBrk="1" fontAlgn="auto" hangingPunct="1">
              <a:spcAft>
                <a:spcPts val="0"/>
              </a:spcAft>
              <a:buNone/>
              <a:defRPr/>
            </a:pPr>
            <a:r>
              <a:rPr lang="ru-RU" sz="1400" dirty="0" smtClean="0"/>
              <a:t>В бюджеті Проекту заплановані зарплати, які включають в себе всі нарахування</a:t>
            </a:r>
          </a:p>
          <a:p>
            <a:pPr marL="0" indent="0" eaLnBrk="1" fontAlgn="auto" hangingPunct="1">
              <a:spcAft>
                <a:spcPts val="0"/>
              </a:spcAft>
              <a:buNone/>
              <a:defRPr/>
            </a:pPr>
            <a:endParaRPr lang="ru-RU" sz="1400" dirty="0" smtClean="0"/>
          </a:p>
          <a:p>
            <a:pPr marL="0" indent="0" eaLnBrk="1" fontAlgn="auto" hangingPunct="1">
              <a:spcAft>
                <a:spcPts val="0"/>
              </a:spcAft>
              <a:buFont typeface="Arial" pitchFamily="34" charset="0"/>
              <a:buNone/>
              <a:defRPr/>
            </a:pPr>
            <a:r>
              <a:rPr lang="uk-UA" sz="1400" b="1" dirty="0"/>
              <a:t>Практична інформація</a:t>
            </a:r>
            <a:r>
              <a:rPr lang="en-US" sz="1400" b="1" dirty="0"/>
              <a:t>:</a:t>
            </a:r>
          </a:p>
          <a:p>
            <a:pPr marL="0" indent="0" eaLnBrk="1" fontAlgn="auto" hangingPunct="1">
              <a:spcAft>
                <a:spcPts val="0"/>
              </a:spcAft>
              <a:buFont typeface="Arial" pitchFamily="34" charset="0"/>
              <a:buNone/>
              <a:defRPr/>
            </a:pPr>
            <a:r>
              <a:rPr lang="uk-UA" sz="1400" b="1" dirty="0"/>
              <a:t>Нагадати вимоги</a:t>
            </a:r>
            <a:r>
              <a:rPr lang="en-US" sz="1400" b="1" dirty="0"/>
              <a:t> </a:t>
            </a:r>
            <a:r>
              <a:rPr lang="uk-UA" sz="1400" b="1" dirty="0"/>
              <a:t>щодо звітності (допустимість витрат, вимоги до супровідних документів)</a:t>
            </a:r>
          </a:p>
          <a:p>
            <a:pPr marL="0" indent="0" eaLnBrk="1" fontAlgn="auto" hangingPunct="1">
              <a:spcAft>
                <a:spcPts val="0"/>
              </a:spcAft>
              <a:buFont typeface="Arial" pitchFamily="34" charset="0"/>
              <a:buNone/>
              <a:defRPr/>
            </a:pPr>
            <a:r>
              <a:rPr lang="uk-UA" sz="1400" b="1" dirty="0">
                <a:solidFill>
                  <a:srgbClr val="FF0000"/>
                </a:solidFill>
              </a:rPr>
              <a:t>Почніть сканувати допоміжні документи для </a:t>
            </a:r>
            <a:r>
              <a:rPr lang="en-US" sz="1400" b="1" dirty="0">
                <a:solidFill>
                  <a:srgbClr val="FF0000"/>
                </a:solidFill>
              </a:rPr>
              <a:t>I +</a:t>
            </a:r>
          </a:p>
          <a:p>
            <a:pPr marL="0" indent="0" eaLnBrk="1" fontAlgn="auto" hangingPunct="1">
              <a:spcAft>
                <a:spcPts val="0"/>
              </a:spcAft>
              <a:buFont typeface="Arial" pitchFamily="34" charset="0"/>
              <a:buNone/>
              <a:defRPr/>
            </a:pPr>
            <a:r>
              <a:rPr lang="uk-UA" sz="1400" b="1" dirty="0"/>
              <a:t>Для </a:t>
            </a:r>
            <a:r>
              <a:rPr lang="en-US" sz="1400" b="1" dirty="0"/>
              <a:t>UA: </a:t>
            </a:r>
            <a:r>
              <a:rPr lang="uk-UA" sz="1400" b="1" dirty="0"/>
              <a:t>переконайтеся, що контракт на надання послуг з аудиторською компанією підписаний за шаблоном Програми! </a:t>
            </a:r>
            <a:r>
              <a:rPr lang="en-US" sz="1400" b="1" dirty="0">
                <a:hlinkClick r:id="rId2"/>
              </a:rPr>
              <a:t>https://huskroua-cbc.eu/documents/project-implementation-documents</a:t>
            </a:r>
            <a:endParaRPr lang="uk-UA" sz="1400" b="1" dirty="0"/>
          </a:p>
          <a:p>
            <a:pPr marL="0" indent="0" eaLnBrk="1" fontAlgn="auto" hangingPunct="1">
              <a:spcAft>
                <a:spcPts val="0"/>
              </a:spcAft>
              <a:buNone/>
              <a:defRPr/>
            </a:pPr>
            <a:endParaRPr lang="ru-RU" sz="1400" dirty="0" smtClean="0"/>
          </a:p>
          <a:p>
            <a:pPr marL="0" indent="0" eaLnBrk="1" fontAlgn="auto" hangingPunct="1">
              <a:spcAft>
                <a:spcPts val="0"/>
              </a:spcAft>
              <a:buNone/>
              <a:defRPr/>
            </a:pPr>
            <a:endParaRPr lang="en-US" sz="1400" b="1" dirty="0" smtClean="0"/>
          </a:p>
        </p:txBody>
      </p:sp>
    </p:spTree>
    <p:extLst>
      <p:ext uri="{BB962C8B-B14F-4D97-AF65-F5344CB8AC3E}">
        <p14:creationId xmlns:p14="http://schemas.microsoft.com/office/powerpoint/2010/main" val="7872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smtClean="0"/>
              <a:t>.</a:t>
            </a:r>
            <a:endParaRPr lang="en-US" sz="2000" b="1" dirty="0"/>
          </a:p>
        </p:txBody>
      </p:sp>
      <p:sp>
        <p:nvSpPr>
          <p:cNvPr id="3" name="Content Placeholder 2"/>
          <p:cNvSpPr>
            <a:spLocks noGrp="1"/>
          </p:cNvSpPr>
          <p:nvPr>
            <p:ph idx="1"/>
          </p:nvPr>
        </p:nvSpPr>
        <p:spPr>
          <a:xfrm>
            <a:off x="611560" y="1268760"/>
            <a:ext cx="8229600" cy="4968899"/>
          </a:xfrm>
        </p:spPr>
        <p:txBody>
          <a:bodyPr rtlCol="0">
            <a:normAutofit/>
          </a:bodyPr>
          <a:lstStyle/>
          <a:p>
            <a:pPr marL="0" indent="0" algn="ctr" eaLnBrk="1" fontAlgn="auto" hangingPunct="1">
              <a:spcAft>
                <a:spcPts val="0"/>
              </a:spcAft>
              <a:buFont typeface="Arial" pitchFamily="34" charset="0"/>
              <a:buNone/>
              <a:defRPr/>
            </a:pPr>
            <a:endParaRPr lang="en-US" sz="2000" b="1" dirty="0" smtClean="0"/>
          </a:p>
          <a:p>
            <a:pPr marL="0" indent="0" algn="ctr" eaLnBrk="1" fontAlgn="auto" hangingPunct="1">
              <a:spcAft>
                <a:spcPts val="0"/>
              </a:spcAft>
              <a:buFont typeface="Arial" pitchFamily="34" charset="0"/>
              <a:buNone/>
              <a:defRPr/>
            </a:pPr>
            <a:endParaRPr lang="en-US" sz="2000" b="1" dirty="0"/>
          </a:p>
          <a:p>
            <a:pPr marL="0" indent="0" algn="ctr" eaLnBrk="1" fontAlgn="auto" hangingPunct="1">
              <a:spcAft>
                <a:spcPts val="0"/>
              </a:spcAft>
              <a:buFont typeface="Arial" pitchFamily="34" charset="0"/>
              <a:buNone/>
              <a:defRPr/>
            </a:pPr>
            <a:endParaRPr lang="en-US" sz="2000" b="1" dirty="0" smtClean="0"/>
          </a:p>
          <a:p>
            <a:pPr marL="0" indent="0" algn="ctr" eaLnBrk="1" fontAlgn="auto" hangingPunct="1">
              <a:spcAft>
                <a:spcPts val="0"/>
              </a:spcAft>
              <a:buFont typeface="Arial" pitchFamily="34" charset="0"/>
              <a:buNone/>
              <a:defRPr/>
            </a:pPr>
            <a:endParaRPr lang="en-US" b="1" dirty="0"/>
          </a:p>
          <a:p>
            <a:pPr marL="0" indent="0" algn="ctr" eaLnBrk="1" fontAlgn="auto" hangingPunct="1">
              <a:spcAft>
                <a:spcPts val="0"/>
              </a:spcAft>
              <a:buFont typeface="Arial" pitchFamily="34" charset="0"/>
              <a:buNone/>
              <a:defRPr/>
            </a:pPr>
            <a:r>
              <a:rPr lang="uk-UA" b="1" dirty="0"/>
              <a:t>Дякую!</a:t>
            </a:r>
            <a:endParaRPr lang="uk-UA" b="1" dirty="0">
              <a:solidFill>
                <a:srgbClr val="FF0000"/>
              </a:solidFill>
            </a:endParaRPr>
          </a:p>
        </p:txBody>
      </p:sp>
    </p:spTree>
    <p:extLst>
      <p:ext uri="{BB962C8B-B14F-4D97-AF65-F5344CB8AC3E}">
        <p14:creationId xmlns:p14="http://schemas.microsoft.com/office/powerpoint/2010/main" val="94148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ru-RU" sz="2000" b="1" dirty="0"/>
              <a:t>Зміни у посібнику по реалізації проєктів та перегляд Грантової </a:t>
            </a:r>
            <a:r>
              <a:rPr lang="ru-RU" sz="2000" b="1" dirty="0" smtClean="0"/>
              <a:t>угоди</a:t>
            </a:r>
            <a:r>
              <a:rPr lang="hu-HU" sz="2000" b="1" dirty="0" smtClean="0"/>
              <a:t> </a:t>
            </a:r>
            <a:endParaRPr lang="en-US" sz="2000" b="1" dirty="0"/>
          </a:p>
        </p:txBody>
      </p:sp>
      <p:sp>
        <p:nvSpPr>
          <p:cNvPr id="3" name="Content Placeholder 2"/>
          <p:cNvSpPr>
            <a:spLocks noGrp="1"/>
          </p:cNvSpPr>
          <p:nvPr>
            <p:ph idx="1"/>
          </p:nvPr>
        </p:nvSpPr>
        <p:spPr>
          <a:xfrm>
            <a:off x="611560" y="1268760"/>
            <a:ext cx="8229600" cy="4968899"/>
          </a:xfrm>
        </p:spPr>
        <p:txBody>
          <a:bodyPr rtlCol="0">
            <a:normAutofit fontScale="70000" lnSpcReduction="20000"/>
          </a:bodyPr>
          <a:lstStyle/>
          <a:p>
            <a:pPr marL="0" indent="0" eaLnBrk="1" fontAlgn="auto" hangingPunct="1">
              <a:spcAft>
                <a:spcPts val="0"/>
              </a:spcAft>
              <a:buFont typeface="Arial" pitchFamily="34" charset="0"/>
              <a:buNone/>
              <a:defRPr/>
            </a:pPr>
            <a:r>
              <a:rPr lang="az-Cyrl-AZ" sz="2000" dirty="0"/>
              <a:t>Зміни до програмних документів як заходи реагування на:</a:t>
            </a:r>
          </a:p>
          <a:p>
            <a:pPr eaLnBrk="1" fontAlgn="auto" hangingPunct="1">
              <a:spcAft>
                <a:spcPts val="0"/>
              </a:spcAft>
              <a:defRPr/>
            </a:pPr>
            <a:r>
              <a:rPr lang="az-Cyrl-AZ" sz="2000" dirty="0"/>
              <a:t>Запити та занепокоєння Бенефіціарів щодо впровадження</a:t>
            </a:r>
          </a:p>
          <a:p>
            <a:pPr eaLnBrk="1" fontAlgn="auto" hangingPunct="1">
              <a:spcAft>
                <a:spcPts val="0"/>
              </a:spcAft>
              <a:defRPr/>
            </a:pPr>
            <a:r>
              <a:rPr lang="en-US" sz="2000" dirty="0"/>
              <a:t>COVID-19</a:t>
            </a:r>
          </a:p>
          <a:p>
            <a:pPr marL="0" indent="0" eaLnBrk="1" fontAlgn="auto" hangingPunct="1">
              <a:spcAft>
                <a:spcPts val="0"/>
              </a:spcAft>
              <a:buFont typeface="Arial" pitchFamily="34" charset="0"/>
              <a:buNone/>
              <a:defRPr/>
            </a:pPr>
            <a:r>
              <a:rPr lang="az-Cyrl-AZ" sz="2000" dirty="0"/>
              <a:t>Зміни, затверджені </a:t>
            </a:r>
            <a:r>
              <a:rPr lang="uk-UA" sz="2000" dirty="0" smtClean="0"/>
              <a:t>СМК</a:t>
            </a:r>
            <a:r>
              <a:rPr lang="en-US" sz="2000" dirty="0" smtClean="0"/>
              <a:t> </a:t>
            </a:r>
            <a:r>
              <a:rPr lang="en-US" sz="2000" dirty="0"/>
              <a:t>12 </a:t>
            </a:r>
            <a:r>
              <a:rPr lang="az-Cyrl-AZ" sz="2000" dirty="0"/>
              <a:t>жовтня 2020 р</a:t>
            </a:r>
          </a:p>
          <a:p>
            <a:pPr marL="0" indent="0" eaLnBrk="1" fontAlgn="auto" hangingPunct="1">
              <a:spcAft>
                <a:spcPts val="0"/>
              </a:spcAft>
              <a:buFont typeface="Arial" pitchFamily="34" charset="0"/>
              <a:buNone/>
              <a:defRPr/>
            </a:pPr>
            <a:endParaRPr lang="az-Cyrl-AZ" sz="2000" dirty="0"/>
          </a:p>
          <a:p>
            <a:pPr marL="0" indent="0" eaLnBrk="1" fontAlgn="auto" hangingPunct="1">
              <a:spcAft>
                <a:spcPts val="0"/>
              </a:spcAft>
              <a:buFont typeface="Arial" pitchFamily="34" charset="0"/>
              <a:buNone/>
              <a:defRPr/>
            </a:pPr>
            <a:r>
              <a:rPr lang="az-Cyrl-AZ" sz="2000" dirty="0" smtClean="0"/>
              <a:t>Грантова Угода:</a:t>
            </a:r>
            <a:endParaRPr lang="az-Cyrl-AZ" sz="2000" dirty="0"/>
          </a:p>
          <a:p>
            <a:pPr eaLnBrk="1" fontAlgn="auto" hangingPunct="1">
              <a:spcAft>
                <a:spcPts val="0"/>
              </a:spcAft>
              <a:defRPr/>
            </a:pPr>
            <a:r>
              <a:rPr lang="az-Cyrl-AZ" sz="2000" dirty="0"/>
              <a:t>законодавчі положення в преамбулі - </a:t>
            </a:r>
            <a:r>
              <a:rPr lang="az-Cyrl-AZ" sz="2000" b="1" dirty="0"/>
              <a:t>Виконавчий регламент Комісії (ЄС) 2020/879 від 23 червня 2020 </a:t>
            </a:r>
            <a:r>
              <a:rPr lang="az-Cyrl-AZ" sz="2000" dirty="0"/>
              <a:t>року про внесення змін до Регламенту імплементації (ЄС) </a:t>
            </a:r>
            <a:r>
              <a:rPr lang="en-US" sz="2000" dirty="0"/>
              <a:t>No 897/2014 </a:t>
            </a:r>
            <a:r>
              <a:rPr lang="az-Cyrl-AZ" sz="2000" dirty="0"/>
              <a:t>із конкретними заходами у відповідь на пандемію </a:t>
            </a:r>
            <a:r>
              <a:rPr lang="en-US" sz="2000" dirty="0" smtClean="0"/>
              <a:t>COVID-19</a:t>
            </a:r>
            <a:r>
              <a:rPr lang="uk-UA" sz="2000" dirty="0"/>
              <a:t>:</a:t>
            </a:r>
            <a:endParaRPr lang="uk-UA" sz="2000" dirty="0" smtClean="0"/>
          </a:p>
          <a:p>
            <a:pPr marL="0" lvl="1" indent="0" eaLnBrk="1" fontAlgn="auto" hangingPunct="1">
              <a:spcAft>
                <a:spcPts val="0"/>
              </a:spcAft>
              <a:buNone/>
              <a:defRPr/>
            </a:pPr>
            <a:r>
              <a:rPr lang="uk-UA" sz="2100" dirty="0" smtClean="0"/>
              <a:t>	- </a:t>
            </a:r>
            <a:r>
              <a:rPr lang="uk-UA" sz="2100" dirty="0"/>
              <a:t>дата контрактування </a:t>
            </a:r>
            <a:r>
              <a:rPr lang="uk-UA" sz="2100" dirty="0" smtClean="0"/>
              <a:t>проєктів </a:t>
            </a:r>
            <a:r>
              <a:rPr lang="uk-UA" sz="2100" dirty="0"/>
              <a:t>- 31/12/2022</a:t>
            </a:r>
            <a:endParaRPr lang="hu-HU" sz="2100" dirty="0"/>
          </a:p>
          <a:p>
            <a:pPr marL="0" indent="0" eaLnBrk="1" fontAlgn="auto" hangingPunct="1">
              <a:spcAft>
                <a:spcPts val="0"/>
              </a:spcAft>
              <a:buFont typeface="Arial" pitchFamily="34" charset="0"/>
              <a:buNone/>
              <a:defRPr/>
            </a:pPr>
            <a:r>
              <a:rPr lang="en-US" sz="2000" dirty="0" smtClean="0"/>
              <a:t>	- </a:t>
            </a:r>
            <a:r>
              <a:rPr lang="uk-UA" sz="2000" dirty="0" smtClean="0"/>
              <a:t>тривалість проєктів</a:t>
            </a:r>
            <a:r>
              <a:rPr lang="en-US" sz="2000" dirty="0" smtClean="0"/>
              <a:t> –</a:t>
            </a:r>
            <a:r>
              <a:rPr lang="uk-UA" sz="2000" dirty="0" smtClean="0"/>
              <a:t> </a:t>
            </a:r>
            <a:r>
              <a:rPr lang="en-US" sz="2000" dirty="0" smtClean="0"/>
              <a:t>31/12/2023</a:t>
            </a:r>
            <a:endParaRPr lang="uk-UA" sz="2000" dirty="0" smtClean="0"/>
          </a:p>
          <a:p>
            <a:pPr marL="0" indent="0" eaLnBrk="1" fontAlgn="auto" hangingPunct="1">
              <a:spcAft>
                <a:spcPts val="0"/>
              </a:spcAft>
              <a:buFont typeface="Arial" pitchFamily="34" charset="0"/>
              <a:buNone/>
              <a:defRPr/>
            </a:pPr>
            <a:r>
              <a:rPr lang="uk-UA" sz="2000" dirty="0"/>
              <a:t>	- прийнятні витрати </a:t>
            </a:r>
            <a:r>
              <a:rPr lang="uk-UA" sz="2000" dirty="0" smtClean="0"/>
              <a:t>проєктів - </a:t>
            </a:r>
            <a:r>
              <a:rPr lang="uk-UA" sz="2000" dirty="0"/>
              <a:t>31/12/2023</a:t>
            </a:r>
            <a:endParaRPr lang="en-US" sz="2000" dirty="0" smtClean="0"/>
          </a:p>
          <a:p>
            <a:pPr marL="0" indent="0" eaLnBrk="1" fontAlgn="auto" hangingPunct="1">
              <a:spcAft>
                <a:spcPts val="0"/>
              </a:spcAft>
              <a:buFont typeface="Arial" pitchFamily="34" charset="0"/>
              <a:buNone/>
              <a:defRPr/>
            </a:pPr>
            <a:endParaRPr lang="en-US" sz="2000" dirty="0" smtClean="0"/>
          </a:p>
          <a:p>
            <a:pPr eaLnBrk="1" fontAlgn="auto" hangingPunct="1">
              <a:spcAft>
                <a:spcPts val="0"/>
              </a:spcAft>
              <a:defRPr/>
            </a:pPr>
            <a:r>
              <a:rPr lang="az-Cyrl-AZ" sz="2000" b="1" dirty="0" smtClean="0"/>
              <a:t>стаття </a:t>
            </a:r>
            <a:r>
              <a:rPr lang="az-Cyrl-AZ" sz="2000" b="1" dirty="0"/>
              <a:t>6 - описова та фінансова звітність</a:t>
            </a:r>
          </a:p>
          <a:p>
            <a:pPr marL="0" indent="0" eaLnBrk="1" fontAlgn="auto" hangingPunct="1">
              <a:spcAft>
                <a:spcPts val="0"/>
              </a:spcAft>
              <a:buFont typeface="Arial" pitchFamily="34" charset="0"/>
              <a:buNone/>
              <a:defRPr/>
            </a:pPr>
            <a:r>
              <a:rPr lang="az-Cyrl-AZ" sz="2000" dirty="0" smtClean="0"/>
              <a:t>-        Система </a:t>
            </a:r>
            <a:r>
              <a:rPr lang="en-US" sz="2000" dirty="0" err="1"/>
              <a:t>Interreg</a:t>
            </a:r>
            <a:r>
              <a:rPr lang="en-US" sz="2000" dirty="0"/>
              <a:t> +</a:t>
            </a:r>
          </a:p>
          <a:p>
            <a:pPr eaLnBrk="1" fontAlgn="auto" hangingPunct="1">
              <a:spcAft>
                <a:spcPts val="0"/>
              </a:spcAft>
              <a:buFontTx/>
              <a:buChar char="-"/>
              <a:defRPr/>
            </a:pPr>
            <a:r>
              <a:rPr lang="az-Cyrl-AZ" sz="2000" dirty="0" smtClean="0"/>
              <a:t>Пункт </a:t>
            </a:r>
            <a:r>
              <a:rPr lang="az-Cyrl-AZ" sz="2000" dirty="0"/>
              <a:t>6.7 - У випадку, </a:t>
            </a:r>
            <a:r>
              <a:rPr lang="az-Cyrl-AZ" sz="2000" b="1" dirty="0"/>
              <a:t>якщо система </a:t>
            </a:r>
            <a:r>
              <a:rPr lang="en-US" sz="2000" b="1" dirty="0" err="1"/>
              <a:t>Interreg</a:t>
            </a:r>
            <a:r>
              <a:rPr lang="en-US" sz="2000" b="1" dirty="0"/>
              <a:t> + </a:t>
            </a:r>
            <a:r>
              <a:rPr lang="az-Cyrl-AZ" sz="2000" b="1" dirty="0"/>
              <a:t>не працює</a:t>
            </a:r>
            <a:r>
              <a:rPr lang="az-Cyrl-AZ" sz="2000" dirty="0"/>
              <a:t> для надання звіту про перевірку витрат та доходів, визначені терміни для Бенефіціара для подання звіту Бенефіціара та Провідного Бенефіціара для подання проміжних та заключних звітів за проектом з усіма затвердженими видатками та доходами </a:t>
            </a:r>
            <a:r>
              <a:rPr lang="az-Cyrl-AZ" sz="2000" b="1" dirty="0"/>
              <a:t>звіти про верифікацію </a:t>
            </a:r>
            <a:r>
              <a:rPr lang="az-Cyrl-AZ" sz="2000" b="1" u="sng" dirty="0"/>
              <a:t>за перші 12 місяців подовжуються максимум на 6 місяців залежно від наявності </a:t>
            </a:r>
            <a:r>
              <a:rPr lang="az-Cyrl-AZ" sz="2000" b="1" u="sng" dirty="0" smtClean="0"/>
              <a:t>системи, що функціонує</a:t>
            </a:r>
          </a:p>
          <a:p>
            <a:pPr marL="0" indent="0" eaLnBrk="1" fontAlgn="auto" hangingPunct="1">
              <a:spcAft>
                <a:spcPts val="0"/>
              </a:spcAft>
              <a:buNone/>
              <a:defRPr/>
            </a:pPr>
            <a:endParaRPr lang="az-Cyrl-AZ" sz="2000" b="1" dirty="0"/>
          </a:p>
          <a:p>
            <a:pPr marL="0" indent="0" eaLnBrk="1" fontAlgn="auto" hangingPunct="1">
              <a:spcAft>
                <a:spcPts val="0"/>
              </a:spcAft>
              <a:buFont typeface="Arial" pitchFamily="34" charset="0"/>
              <a:buNone/>
              <a:defRPr/>
            </a:pPr>
            <a:r>
              <a:rPr lang="az-Cyrl-AZ" sz="2000" i="1" dirty="0">
                <a:solidFill>
                  <a:srgbClr val="FF0000"/>
                </a:solidFill>
              </a:rPr>
              <a:t>Примітка: 6 місяців охоплюють процес перевірки, проведений </a:t>
            </a:r>
            <a:r>
              <a:rPr lang="az-Cyrl-AZ" sz="2000" i="1" dirty="0" smtClean="0">
                <a:solidFill>
                  <a:srgbClr val="FF0000"/>
                </a:solidFill>
              </a:rPr>
              <a:t>контролерами</a:t>
            </a:r>
            <a:endParaRPr lang="ru-RU" sz="2000" i="1" dirty="0">
              <a:solidFill>
                <a:srgbClr val="FF0000"/>
              </a:solidFill>
            </a:endParaRPr>
          </a:p>
          <a:p>
            <a:pPr marL="0" indent="0" eaLnBrk="1" fontAlgn="auto" hangingPunct="1">
              <a:spcAft>
                <a:spcPts val="0"/>
              </a:spcAft>
              <a:buFont typeface="Arial" pitchFamily="34" charset="0"/>
              <a:buNone/>
              <a:defRPr/>
            </a:pPr>
            <a:r>
              <a:rPr lang="ru-RU" sz="2000" i="1" dirty="0" smtClean="0">
                <a:solidFill>
                  <a:srgbClr val="FF0000"/>
                </a:solidFill>
              </a:rPr>
              <a:t>У ПРП: термін </a:t>
            </a:r>
            <a:r>
              <a:rPr lang="ru-RU" sz="2000" i="1" dirty="0">
                <a:solidFill>
                  <a:srgbClr val="FF0000"/>
                </a:solidFill>
              </a:rPr>
              <a:t>3 місяці, </a:t>
            </a:r>
            <a:r>
              <a:rPr lang="ru-RU" sz="2000" i="1" dirty="0" smtClean="0">
                <a:solidFill>
                  <a:srgbClr val="FF0000"/>
                </a:solidFill>
              </a:rPr>
              <a:t>це не помилка  </a:t>
            </a:r>
            <a:endParaRPr lang="en-US" sz="2000" i="1" dirty="0">
              <a:solidFill>
                <a:srgbClr val="FF0000"/>
              </a:solidFill>
            </a:endParaRPr>
          </a:p>
          <a:p>
            <a:pPr lvl="0" eaLnBrk="1" fontAlgn="auto" hangingPunct="1">
              <a:spcAft>
                <a:spcPts val="0"/>
              </a:spcAft>
              <a:defRPr/>
            </a:pPr>
            <a:endParaRPr lang="en-US" sz="2000" dirty="0"/>
          </a:p>
          <a:p>
            <a:pPr marL="0" indent="0" eaLnBrk="1" fontAlgn="auto" hangingPunct="1">
              <a:spcAft>
                <a:spcPts val="0"/>
              </a:spcAft>
              <a:buNone/>
              <a:defRPr/>
            </a:pPr>
            <a:endParaRPr lang="en-US" sz="2000" b="1" dirty="0" smtClean="0"/>
          </a:p>
          <a:p>
            <a:pPr marL="0" indent="0" algn="ctr" eaLnBrk="1" fontAlgn="auto" hangingPunct="1">
              <a:spcAft>
                <a:spcPts val="0"/>
              </a:spcAft>
              <a:buFont typeface="Arial" pitchFamily="34" charset="0"/>
              <a:buNone/>
              <a:defRPr/>
            </a:pPr>
            <a:endParaRPr lang="en-US" sz="2000" b="1" dirty="0"/>
          </a:p>
          <a:p>
            <a:pPr marL="0" indent="0" algn="ctr" eaLnBrk="1" fontAlgn="auto" hangingPunct="1">
              <a:spcAft>
                <a:spcPts val="0"/>
              </a:spcAft>
              <a:buFont typeface="Arial" pitchFamily="34" charset="0"/>
              <a:buNone/>
              <a:defRPr/>
            </a:pPr>
            <a:endParaRPr lang="en-US" sz="2000" b="1" dirty="0" smtClean="0"/>
          </a:p>
          <a:p>
            <a:pPr marL="0" indent="0" algn="ctr" eaLnBrk="1" fontAlgn="auto" hangingPunct="1">
              <a:spcAft>
                <a:spcPts val="0"/>
              </a:spcAft>
              <a:buFont typeface="Arial" pitchFamily="34" charset="0"/>
              <a:buNone/>
              <a:defRPr/>
            </a:pPr>
            <a:endParaRPr lang="en-US" b="1" dirty="0"/>
          </a:p>
        </p:txBody>
      </p:sp>
    </p:spTree>
    <p:extLst>
      <p:ext uri="{BB962C8B-B14F-4D97-AF65-F5344CB8AC3E}">
        <p14:creationId xmlns:p14="http://schemas.microsoft.com/office/powerpoint/2010/main" val="65266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ru-RU" sz="2000" b="1" dirty="0"/>
              <a:t>Зміни у посібнику по реалізації проєктів та перегляд Грантової угоди</a:t>
            </a:r>
            <a:endParaRPr lang="en-US" sz="2000" b="1" dirty="0"/>
          </a:p>
        </p:txBody>
      </p:sp>
      <p:sp>
        <p:nvSpPr>
          <p:cNvPr id="3" name="Content Placeholder 2"/>
          <p:cNvSpPr>
            <a:spLocks noGrp="1"/>
          </p:cNvSpPr>
          <p:nvPr>
            <p:ph idx="1"/>
          </p:nvPr>
        </p:nvSpPr>
        <p:spPr>
          <a:xfrm>
            <a:off x="827584" y="1268760"/>
            <a:ext cx="8136904" cy="4824535"/>
          </a:xfrm>
        </p:spPr>
        <p:txBody>
          <a:bodyPr rtlCol="0">
            <a:normAutofit fontScale="85000" lnSpcReduction="20000"/>
          </a:bodyPr>
          <a:lstStyle/>
          <a:p>
            <a:r>
              <a:rPr lang="ru-RU" sz="1600" b="1" dirty="0"/>
              <a:t>стаття 7 - порядок оплати, пункт 7.3</a:t>
            </a:r>
          </a:p>
          <a:p>
            <a:pPr marL="0" indent="0" algn="just">
              <a:buNone/>
            </a:pPr>
            <a:r>
              <a:rPr lang="ru-RU" sz="1600" b="1" dirty="0"/>
              <a:t>Після першого </a:t>
            </a:r>
            <a:r>
              <a:rPr lang="ru-RU" sz="1600" b="1" u="sng" dirty="0"/>
              <a:t>12-місячного звітного періоду другий внесок та третій внесок </a:t>
            </a:r>
            <a:r>
              <a:rPr lang="ru-RU" sz="1600" b="1" dirty="0"/>
              <a:t>у разі проектів з інфраструктурним компонентом </a:t>
            </a:r>
            <a:r>
              <a:rPr lang="ru-RU" sz="1600" dirty="0"/>
              <a:t>або робіт, що вимагають дозволу на будівництво, попереднє </a:t>
            </a:r>
            <a:r>
              <a:rPr lang="ru-RU" sz="1600" b="1" dirty="0"/>
              <a:t>фінансування може бути надане без зменшення</a:t>
            </a:r>
            <a:r>
              <a:rPr lang="ru-RU" sz="1600" dirty="0"/>
              <a:t>, як встановлено у статті 7.2, </a:t>
            </a:r>
            <a:r>
              <a:rPr lang="ru-RU" sz="1600" b="1" dirty="0"/>
              <a:t>якщо</a:t>
            </a:r>
            <a:r>
              <a:rPr lang="ru-RU" sz="1600" dirty="0"/>
              <a:t> </a:t>
            </a:r>
            <a:r>
              <a:rPr lang="ru-RU" sz="1600" b="1" dirty="0"/>
              <a:t>частина</a:t>
            </a:r>
            <a:r>
              <a:rPr lang="ru-RU" sz="1600" dirty="0"/>
              <a:t> фактично понесених </a:t>
            </a:r>
            <a:r>
              <a:rPr lang="ru-RU" sz="1600" b="1" dirty="0"/>
              <a:t>витрат</a:t>
            </a:r>
            <a:r>
              <a:rPr lang="ru-RU" sz="1600" dirty="0"/>
              <a:t>, яка фінансується Управлінським органом (застосовуючи відсоток, встановлений у статті 3.2 Контракту), </a:t>
            </a:r>
            <a:r>
              <a:rPr lang="ru-RU" sz="1600" b="1" dirty="0"/>
              <a:t>становить 50% </a:t>
            </a:r>
            <a:r>
              <a:rPr lang="ru-RU" sz="1600" b="1" dirty="0" smtClean="0"/>
              <a:t>витрат попереднього </a:t>
            </a:r>
            <a:r>
              <a:rPr lang="ru-RU" sz="1600" b="1" dirty="0"/>
              <a:t>платежу,</a:t>
            </a:r>
            <a:r>
              <a:rPr lang="ru-RU" sz="1600" dirty="0"/>
              <a:t> що підтверджується відповідним проміжним звітом та звітом про перевірку витрат та доходів.</a:t>
            </a:r>
          </a:p>
          <a:p>
            <a:pPr marL="0" indent="0">
              <a:buNone/>
            </a:pPr>
            <a:endParaRPr lang="ru-RU" sz="1600" b="1" dirty="0" smtClean="0"/>
          </a:p>
          <a:p>
            <a:pPr marL="0" indent="0">
              <a:buNone/>
            </a:pPr>
            <a:r>
              <a:rPr lang="ru-RU" sz="1600" dirty="0" smtClean="0"/>
              <a:t>Якщо використання першої частини авансового платежу та другого </a:t>
            </a:r>
            <a:r>
              <a:rPr lang="ru-RU" sz="1600" dirty="0"/>
              <a:t>внеску у разі проектів з інфраструктурним компонентом або робіт, що вимагають дозволу на будівництво</a:t>
            </a:r>
            <a:r>
              <a:rPr lang="ru-RU" sz="1600" b="1" dirty="0"/>
              <a:t>, менше 50%</a:t>
            </a:r>
            <a:r>
              <a:rPr lang="ru-RU" sz="1600" dirty="0"/>
              <a:t>, </a:t>
            </a:r>
            <a:r>
              <a:rPr lang="ru-RU" sz="1600" b="1" dirty="0"/>
              <a:t>сума нового платежу </a:t>
            </a:r>
            <a:r>
              <a:rPr lang="ru-RU" sz="1600" dirty="0"/>
              <a:t>за попереднім фінансуванням </a:t>
            </a:r>
            <a:r>
              <a:rPr lang="ru-RU" sz="1600" b="1" dirty="0"/>
              <a:t>зменшується на невикористані суми 50% від попереднього платежу </a:t>
            </a:r>
            <a:r>
              <a:rPr lang="ru-RU" sz="1600" dirty="0"/>
              <a:t>за попереднім фінансуванням</a:t>
            </a:r>
            <a:r>
              <a:rPr lang="ru-RU" sz="1600" b="1" dirty="0" smtClean="0"/>
              <a:t>.</a:t>
            </a:r>
          </a:p>
          <a:p>
            <a:pPr marL="0" indent="0">
              <a:buNone/>
            </a:pPr>
            <a:endParaRPr lang="ru-RU" sz="1600" b="1" dirty="0"/>
          </a:p>
          <a:p>
            <a:pPr marL="0" indent="0">
              <a:buNone/>
            </a:pPr>
            <a:r>
              <a:rPr lang="ru-RU" sz="1600" i="1" dirty="0"/>
              <a:t>Примітка: 50% витрат </a:t>
            </a:r>
            <a:r>
              <a:rPr lang="ru-RU" sz="1600" b="1" i="1" dirty="0"/>
              <a:t>ENI</a:t>
            </a:r>
            <a:r>
              <a:rPr lang="ru-RU" sz="1600" i="1" dirty="0"/>
              <a:t> </a:t>
            </a:r>
            <a:r>
              <a:rPr lang="ru-RU" sz="1600" i="1" dirty="0" smtClean="0"/>
              <a:t>(без власного або національного внеску) на </a:t>
            </a:r>
            <a:r>
              <a:rPr lang="ru-RU" sz="1600" i="1" dirty="0"/>
              <a:t>всьому рівні проекту, а не на рівні </a:t>
            </a:r>
            <a:r>
              <a:rPr lang="uk-UA" sz="1600" i="1" dirty="0" smtClean="0"/>
              <a:t>кожного </a:t>
            </a:r>
            <a:r>
              <a:rPr lang="ru-RU" sz="1600" i="1" dirty="0" smtClean="0"/>
              <a:t>партнера</a:t>
            </a:r>
            <a:r>
              <a:rPr lang="ru-RU" sz="1600" i="1" dirty="0"/>
              <a:t>. </a:t>
            </a:r>
            <a:endParaRPr lang="en-US" sz="1600" i="1" dirty="0" smtClean="0"/>
          </a:p>
          <a:p>
            <a:pPr marL="0" indent="0">
              <a:buNone/>
            </a:pPr>
            <a:endParaRPr lang="ru-RU" sz="1600" b="1" dirty="0"/>
          </a:p>
          <a:p>
            <a:r>
              <a:rPr lang="ru-RU" sz="1600" b="1" dirty="0"/>
              <a:t>стаття 17 - продовження, призупинення та розірвання договору</a:t>
            </a:r>
          </a:p>
          <a:p>
            <a:r>
              <a:rPr lang="ru-RU" sz="1600" strike="sngStrike" dirty="0"/>
              <a:t>Проект може бути продовжений лише один раз і максимум на 6 </a:t>
            </a:r>
            <a:r>
              <a:rPr lang="ru-RU" sz="1600" strike="sngStrike" dirty="0" smtClean="0"/>
              <a:t>місяців</a:t>
            </a:r>
          </a:p>
          <a:p>
            <a:pPr marL="0" indent="0">
              <a:buNone/>
            </a:pPr>
            <a:endParaRPr lang="ru-RU" sz="1600" strike="sngStrike" dirty="0"/>
          </a:p>
          <a:p>
            <a:pPr marL="0" indent="0">
              <a:buNone/>
            </a:pPr>
            <a:r>
              <a:rPr lang="ru-RU" sz="1600" i="1" dirty="0"/>
              <a:t>Примітка: ширша можливість вирішити проблему із затримкою реалізації</a:t>
            </a:r>
          </a:p>
          <a:p>
            <a:endParaRPr lang="ru-RU" sz="1600" dirty="0"/>
          </a:p>
          <a:p>
            <a:pPr>
              <a:buFont typeface="Wingdings" panose="05000000000000000000" pitchFamily="2" charset="2"/>
              <a:buChar char="ü"/>
            </a:pPr>
            <a:r>
              <a:rPr lang="ru-RU" sz="1600" b="1" dirty="0"/>
              <a:t>Зміни будуть внесені до чинних </a:t>
            </a:r>
            <a:r>
              <a:rPr lang="ru-RU" sz="1600" b="1" dirty="0" smtClean="0"/>
              <a:t>грантових контрактів </a:t>
            </a:r>
            <a:r>
              <a:rPr lang="ru-RU" sz="1600" b="1" dirty="0"/>
              <a:t>через </a:t>
            </a:r>
            <a:r>
              <a:rPr lang="ru-RU" sz="1600" b="1" dirty="0" smtClean="0"/>
              <a:t>додатки</a:t>
            </a:r>
            <a:endParaRPr lang="en-US" sz="1600" b="1" dirty="0" smtClean="0"/>
          </a:p>
          <a:p>
            <a:pPr>
              <a:buFont typeface="Wingdings" panose="05000000000000000000" pitchFamily="2" charset="2"/>
              <a:buChar char="ü"/>
            </a:pPr>
            <a:r>
              <a:rPr lang="en-US" sz="1600" b="1" dirty="0" smtClean="0"/>
              <a:t>C</a:t>
            </a:r>
            <a:r>
              <a:rPr lang="ru-RU" sz="1600" b="1" dirty="0" smtClean="0"/>
              <a:t>ТС </a:t>
            </a:r>
            <a:r>
              <a:rPr lang="uk-UA" sz="1600" b="1" dirty="0" smtClean="0"/>
              <a:t>розпочне процедуру укладання додатків з Головними Бенефіціарами</a:t>
            </a:r>
            <a:endParaRPr lang="en-GB" sz="1600" b="1" dirty="0"/>
          </a:p>
          <a:p>
            <a:endParaRPr lang="en-GB" sz="1600" u="sng" dirty="0" smtClean="0"/>
          </a:p>
        </p:txBody>
      </p:sp>
    </p:spTree>
    <p:extLst>
      <p:ext uri="{BB962C8B-B14F-4D97-AF65-F5344CB8AC3E}">
        <p14:creationId xmlns:p14="http://schemas.microsoft.com/office/powerpoint/2010/main" val="70041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492240" cy="1143000"/>
          </a:xfrm>
        </p:spPr>
        <p:txBody>
          <a:bodyPr/>
          <a:lstStyle/>
          <a:p>
            <a:pPr algn="l"/>
            <a:r>
              <a:rPr lang="ru-RU" sz="2000" b="1" dirty="0"/>
              <a:t>Зміни у посібнику по реалізації проєктів та перегляд Грантової </a:t>
            </a:r>
            <a:r>
              <a:rPr lang="ru-RU" sz="2000" b="1" dirty="0" smtClean="0"/>
              <a:t>угоди</a:t>
            </a:r>
            <a:r>
              <a:rPr lang="hu-HU" sz="2000" b="1" dirty="0" smtClean="0"/>
              <a:t> </a:t>
            </a:r>
            <a:endParaRPr lang="en-US" sz="2000" dirty="0"/>
          </a:p>
        </p:txBody>
      </p:sp>
      <p:sp>
        <p:nvSpPr>
          <p:cNvPr id="3" name="Content Placeholder 2"/>
          <p:cNvSpPr>
            <a:spLocks noGrp="1"/>
          </p:cNvSpPr>
          <p:nvPr>
            <p:ph idx="1"/>
          </p:nvPr>
        </p:nvSpPr>
        <p:spPr>
          <a:xfrm>
            <a:off x="457200" y="1268760"/>
            <a:ext cx="8229600" cy="5040560"/>
          </a:xfrm>
        </p:spPr>
        <p:txBody>
          <a:bodyPr/>
          <a:lstStyle/>
          <a:p>
            <a:pPr marL="0" indent="0">
              <a:buNone/>
            </a:pPr>
            <a:r>
              <a:rPr lang="az-Cyrl-AZ" sz="1600" b="1" dirty="0"/>
              <a:t>Модифікації </a:t>
            </a:r>
            <a:r>
              <a:rPr lang="az-Cyrl-AZ" sz="1600" b="1" dirty="0" smtClean="0"/>
              <a:t>П</a:t>
            </a:r>
            <a:r>
              <a:rPr lang="ru-RU" sz="1600" b="1" dirty="0" smtClean="0"/>
              <a:t>осібнику </a:t>
            </a:r>
            <a:r>
              <a:rPr lang="ru-RU" sz="1600" b="1" dirty="0"/>
              <a:t>по реалізації </a:t>
            </a:r>
            <a:r>
              <a:rPr lang="ru-RU" sz="1600" b="1" dirty="0" smtClean="0"/>
              <a:t>проєктів</a:t>
            </a:r>
            <a:r>
              <a:rPr lang="en-US" sz="1600" b="1" dirty="0" smtClean="0"/>
              <a:t>:</a:t>
            </a:r>
            <a:endParaRPr lang="en-US" sz="1600" b="1" dirty="0"/>
          </a:p>
          <a:p>
            <a:pPr marL="0" indent="0">
              <a:buNone/>
            </a:pPr>
            <a:r>
              <a:rPr lang="en-US" sz="1600" b="1" i="1" dirty="0">
                <a:hlinkClick r:id="rId2"/>
              </a:rPr>
              <a:t>https://</a:t>
            </a:r>
            <a:r>
              <a:rPr lang="en-US" sz="1600" b="1" i="1" dirty="0" smtClean="0">
                <a:hlinkClick r:id="rId2"/>
              </a:rPr>
              <a:t>huskroua-cbc.eu/documents/project-implementation-documents</a:t>
            </a:r>
            <a:endParaRPr lang="uk-UA" sz="1600" b="1" i="1" dirty="0" smtClean="0"/>
          </a:p>
          <a:p>
            <a:pPr marL="0" indent="0">
              <a:buNone/>
            </a:pPr>
            <a:r>
              <a:rPr lang="az-Cyrl-AZ" sz="1600" i="1" dirty="0" smtClean="0"/>
              <a:t>(із </a:t>
            </a:r>
            <a:r>
              <a:rPr lang="az-Cyrl-AZ" sz="1600" i="1" dirty="0"/>
              <a:t>змінами </a:t>
            </a:r>
            <a:r>
              <a:rPr lang="az-Cyrl-AZ" sz="1600" i="1" dirty="0" smtClean="0"/>
              <a:t>трек версія на сайті)</a:t>
            </a:r>
            <a:r>
              <a:rPr lang="hu-HU" sz="1600" i="1" dirty="0" smtClean="0"/>
              <a:t> </a:t>
            </a:r>
            <a:endParaRPr lang="uk-UA" sz="1600" i="1" dirty="0"/>
          </a:p>
          <a:p>
            <a:pPr marL="0" indent="0">
              <a:buNone/>
            </a:pPr>
            <a:endParaRPr lang="en-US" sz="1600" i="1" dirty="0"/>
          </a:p>
          <a:p>
            <a:r>
              <a:rPr lang="az-Cyrl-AZ" sz="1600" dirty="0"/>
              <a:t>Синхронізовано з позиціями </a:t>
            </a:r>
            <a:r>
              <a:rPr lang="az-Cyrl-AZ" sz="1600" dirty="0" smtClean="0"/>
              <a:t>грантової угоди</a:t>
            </a:r>
            <a:r>
              <a:rPr lang="uk-UA" sz="1600" dirty="0" smtClean="0"/>
              <a:t> щодо </a:t>
            </a:r>
            <a:r>
              <a:rPr lang="az-Cyrl-AZ" sz="1600" dirty="0" smtClean="0"/>
              <a:t>доходів </a:t>
            </a:r>
            <a:r>
              <a:rPr lang="az-Cyrl-AZ" sz="1600" dirty="0"/>
              <a:t>та </a:t>
            </a:r>
            <a:r>
              <a:rPr lang="az-Cyrl-AZ" sz="1600" dirty="0" smtClean="0"/>
              <a:t>банківських відсотків </a:t>
            </a:r>
            <a:r>
              <a:rPr lang="az-Cyrl-AZ" sz="1600" dirty="0"/>
              <a:t>від попереднього фінансування (пункт 3.6)</a:t>
            </a:r>
            <a:endParaRPr lang="uk-UA" sz="1600" dirty="0"/>
          </a:p>
          <a:p>
            <a:pPr lvl="1">
              <a:buFontTx/>
              <a:buChar char="-"/>
            </a:pPr>
            <a:r>
              <a:rPr lang="az-Cyrl-AZ" sz="1400" b="1" dirty="0" smtClean="0"/>
              <a:t>Банківські відсотками </a:t>
            </a:r>
            <a:r>
              <a:rPr lang="az-Cyrl-AZ" sz="1400" b="1" dirty="0"/>
              <a:t>від </a:t>
            </a:r>
            <a:r>
              <a:rPr lang="az-Cyrl-AZ" sz="1400" b="1" dirty="0" smtClean="0"/>
              <a:t>авансових </a:t>
            </a:r>
            <a:r>
              <a:rPr lang="uk-UA" sz="1400" b="1" dirty="0" smtClean="0"/>
              <a:t>платежів </a:t>
            </a:r>
            <a:r>
              <a:rPr lang="uk-UA" sz="1400" dirty="0" smtClean="0"/>
              <a:t>мають бути використані проєктом </a:t>
            </a:r>
            <a:r>
              <a:rPr lang="en-US" sz="1400" dirty="0" smtClean="0"/>
              <a:t>(</a:t>
            </a:r>
            <a:r>
              <a:rPr lang="uk-UA" sz="1400" dirty="0" smtClean="0"/>
              <a:t>як власне співфінансування</a:t>
            </a:r>
            <a:r>
              <a:rPr lang="en-US" sz="1400" dirty="0" smtClean="0"/>
              <a:t>)</a:t>
            </a:r>
            <a:r>
              <a:rPr lang="uk-UA" sz="1400" dirty="0" smtClean="0"/>
              <a:t>. Для підтвердження суми має бути виписка із банку</a:t>
            </a:r>
            <a:endParaRPr lang="az-Cyrl-AZ" sz="1400" dirty="0" smtClean="0"/>
          </a:p>
          <a:p>
            <a:pPr lvl="1">
              <a:buFontTx/>
              <a:buChar char="-"/>
            </a:pPr>
            <a:r>
              <a:rPr lang="uk-UA" sz="1400" b="1" dirty="0" smtClean="0"/>
              <a:t>дохід</a:t>
            </a:r>
            <a:r>
              <a:rPr lang="uk-UA" sz="1400" dirty="0" smtClean="0"/>
              <a:t> </a:t>
            </a:r>
            <a:r>
              <a:rPr lang="en-US" sz="1400" dirty="0" smtClean="0"/>
              <a:t>- </a:t>
            </a:r>
            <a:r>
              <a:rPr lang="ru-RU" sz="1400" dirty="0"/>
              <a:t>як грошові надходження, що сплачуються користувачами за </a:t>
            </a:r>
            <a:r>
              <a:rPr lang="ru-RU" sz="1400" dirty="0" smtClean="0"/>
              <a:t>послуги</a:t>
            </a:r>
            <a:r>
              <a:rPr lang="ru-RU" sz="1400" dirty="0"/>
              <a:t>, що надаються </a:t>
            </a:r>
            <a:r>
              <a:rPr lang="ru-RU" sz="1400" dirty="0" smtClean="0"/>
              <a:t>бенефіціаром, </a:t>
            </a:r>
            <a:r>
              <a:rPr lang="uk-UA" sz="1400" dirty="0"/>
              <a:t>які понесені </a:t>
            </a:r>
            <a:r>
              <a:rPr lang="uk-UA" sz="1400" b="1" dirty="0"/>
              <a:t>протягом </a:t>
            </a:r>
            <a:r>
              <a:rPr lang="uk-UA" sz="1400" b="1" dirty="0" smtClean="0"/>
              <a:t>імплементаційного періоду </a:t>
            </a:r>
            <a:r>
              <a:rPr lang="uk-UA" sz="1400" dirty="0" smtClean="0"/>
              <a:t>(плата за квитки на виставки, відвідування замків) </a:t>
            </a:r>
            <a:r>
              <a:rPr lang="en-US" sz="1400" dirty="0"/>
              <a:t>(</a:t>
            </a:r>
            <a:r>
              <a:rPr lang="uk-UA" sz="1400" dirty="0"/>
              <a:t>як власне </a:t>
            </a:r>
            <a:r>
              <a:rPr lang="uk-UA" sz="1400" dirty="0" smtClean="0"/>
              <a:t>співфінансування, але має бути заплановано в бюджеті</a:t>
            </a:r>
            <a:r>
              <a:rPr lang="en-US" sz="1400" dirty="0" smtClean="0"/>
              <a:t>)</a:t>
            </a:r>
            <a:endParaRPr lang="uk-UA" sz="1400" dirty="0" smtClean="0"/>
          </a:p>
          <a:p>
            <a:pPr marL="457200" lvl="1" indent="0">
              <a:buNone/>
            </a:pPr>
            <a:endParaRPr lang="uk-UA" sz="1400" dirty="0" smtClean="0"/>
          </a:p>
          <a:p>
            <a:r>
              <a:rPr lang="az-Cyrl-AZ" sz="1600" dirty="0" smtClean="0"/>
              <a:t>Система </a:t>
            </a:r>
            <a:r>
              <a:rPr lang="en-US" sz="1600" dirty="0" err="1"/>
              <a:t>Interreg</a:t>
            </a:r>
            <a:r>
              <a:rPr lang="en-US" sz="1600" dirty="0"/>
              <a:t> + </a:t>
            </a:r>
            <a:r>
              <a:rPr lang="az-Cyrl-AZ" sz="1600" dirty="0"/>
              <a:t>описана в </a:t>
            </a:r>
            <a:r>
              <a:rPr lang="uk-UA" sz="1600" dirty="0" smtClean="0"/>
              <a:t>ПРП</a:t>
            </a:r>
            <a:endParaRPr lang="en-US" sz="1600" dirty="0"/>
          </a:p>
          <a:p>
            <a:r>
              <a:rPr lang="az-Cyrl-AZ" sz="1600" dirty="0"/>
              <a:t>Посилання на останні зміни до Закону України "Про публічні закупівлі„</a:t>
            </a:r>
          </a:p>
          <a:p>
            <a:r>
              <a:rPr lang="az-Cyrl-AZ" sz="1600" dirty="0"/>
              <a:t>Додаток до оновленого Інформаційного бюлетеня про </a:t>
            </a:r>
            <a:r>
              <a:rPr lang="az-Cyrl-AZ" sz="1600" dirty="0" smtClean="0"/>
              <a:t>державні закупівлі в Україні (Посібник </a:t>
            </a:r>
            <a:r>
              <a:rPr lang="en-US" sz="1600" dirty="0" smtClean="0"/>
              <a:t>TESIM</a:t>
            </a:r>
            <a:r>
              <a:rPr lang="az-Cyrl-AZ" sz="1600" dirty="0" smtClean="0"/>
              <a:t>)</a:t>
            </a:r>
            <a:endParaRPr lang="az-Cyrl-AZ" sz="1600"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3535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ru-RU" sz="2000" b="1" dirty="0"/>
              <a:t>Зміни у посібнику по реалізації проєктів та перегляд Грантової угоди</a:t>
            </a:r>
            <a:r>
              <a:rPr lang="hu-HU" sz="2000" b="1" dirty="0"/>
              <a:t> </a:t>
            </a:r>
            <a:endParaRPr lang="en-US" sz="2000" b="1" dirty="0"/>
          </a:p>
        </p:txBody>
      </p:sp>
      <p:sp>
        <p:nvSpPr>
          <p:cNvPr id="3" name="Content Placeholder 2"/>
          <p:cNvSpPr>
            <a:spLocks noGrp="1"/>
          </p:cNvSpPr>
          <p:nvPr>
            <p:ph idx="1"/>
          </p:nvPr>
        </p:nvSpPr>
        <p:spPr>
          <a:xfrm>
            <a:off x="611560" y="1268760"/>
            <a:ext cx="8229600" cy="5256584"/>
          </a:xfrm>
        </p:spPr>
        <p:txBody>
          <a:bodyPr rtlCol="0">
            <a:normAutofit fontScale="40000" lnSpcReduction="20000"/>
          </a:bodyPr>
          <a:lstStyle/>
          <a:p>
            <a:pPr marL="0" indent="0" algn="ctr" eaLnBrk="1" fontAlgn="auto" hangingPunct="1">
              <a:spcAft>
                <a:spcPts val="0"/>
              </a:spcAft>
              <a:buFont typeface="Arial" pitchFamily="34" charset="0"/>
              <a:buNone/>
              <a:defRPr/>
            </a:pPr>
            <a:endParaRPr lang="en-US" sz="2000" b="1" dirty="0" smtClean="0"/>
          </a:p>
          <a:p>
            <a:r>
              <a:rPr lang="az-Cyrl-AZ" sz="3700" b="1" dirty="0" smtClean="0"/>
              <a:t>Екстерналізація </a:t>
            </a:r>
            <a:r>
              <a:rPr lang="az-Cyrl-AZ" sz="3700" b="1" dirty="0"/>
              <a:t>витрат на управління проєктом!</a:t>
            </a:r>
          </a:p>
          <a:p>
            <a:pPr marL="0" indent="0">
              <a:buNone/>
            </a:pPr>
            <a:r>
              <a:rPr lang="az-Cyrl-AZ" sz="3700" dirty="0"/>
              <a:t>Частина 5.1 Посібнику по реалізації проєктів</a:t>
            </a:r>
          </a:p>
          <a:p>
            <a:pPr marL="0" indent="0">
              <a:buNone/>
            </a:pPr>
            <a:endParaRPr lang="az-Cyrl-AZ" sz="3700" dirty="0" smtClean="0"/>
          </a:p>
          <a:p>
            <a:pPr marL="0" indent="0">
              <a:buNone/>
            </a:pPr>
            <a:r>
              <a:rPr lang="az-Cyrl-AZ" sz="3700" i="1" dirty="0" smtClean="0"/>
              <a:t>Витрати</a:t>
            </a:r>
            <a:r>
              <a:rPr lang="az-Cyrl-AZ" sz="3700" i="1" dirty="0"/>
              <a:t>, пов'язані з управлінням проєкту, можуть бути екстерналізовані у </a:t>
            </a:r>
            <a:r>
              <a:rPr lang="az-Cyrl-AZ" sz="3700" b="1" i="1" dirty="0"/>
              <a:t>виняткових виправданих випадках, затверджених СТС </a:t>
            </a:r>
            <a:r>
              <a:rPr lang="az-Cyrl-AZ" sz="3700" i="1" dirty="0"/>
              <a:t>(це дійсно переважно для державних органів, таких як виконавчі комітети муніципальних рад, лікарні, навчальні заклади, які обмежені нормами законодавства щодо розширення структури або інших установ, що мають виняткові, вагомі обставини). У цьому випадку витрати, пов’язані з управлінням проєктом, повинні бути розподілені відповідно до розділу </a:t>
            </a:r>
            <a:r>
              <a:rPr lang="az-Cyrl-AZ" sz="3700" b="1" i="1" dirty="0"/>
              <a:t>Бюджету 4 „Послуги” і повинні бути </a:t>
            </a:r>
            <a:r>
              <a:rPr lang="az-Cyrl-AZ" sz="3700" i="1" dirty="0" smtClean="0"/>
              <a:t>оформлені як </a:t>
            </a:r>
            <a:r>
              <a:rPr lang="az-Cyrl-AZ" sz="3700" i="1" dirty="0"/>
              <a:t>цивільно правові угоди. Такі угоди можуть бути укладені </a:t>
            </a:r>
            <a:r>
              <a:rPr lang="az-Cyrl-AZ" sz="3700" b="1" i="1" dirty="0"/>
              <a:t>лише з фізичними особами, а не з компаніями. </a:t>
            </a:r>
            <a:endParaRPr lang="az-Cyrl-AZ" sz="3700" b="1" i="1" dirty="0" smtClean="0"/>
          </a:p>
          <a:p>
            <a:pPr marL="0" indent="0">
              <a:buNone/>
            </a:pPr>
            <a:endParaRPr lang="az-Cyrl-AZ" sz="3700" i="1" dirty="0" smtClean="0"/>
          </a:p>
          <a:p>
            <a:pPr marL="0" indent="0">
              <a:buNone/>
            </a:pPr>
            <a:r>
              <a:rPr lang="az-Cyrl-AZ" sz="3700" b="1" i="1" dirty="0" smtClean="0"/>
              <a:t>Питання: чи не є дискримінаційною нормою вимога Програми</a:t>
            </a:r>
            <a:r>
              <a:rPr lang="uk-UA" sz="3700" b="1" i="1" dirty="0" smtClean="0"/>
              <a:t> </a:t>
            </a:r>
            <a:r>
              <a:rPr lang="uk-UA" sz="3700" b="1" i="1" dirty="0"/>
              <a:t>щодо укладання договорів цивільно — правового </a:t>
            </a:r>
            <a:r>
              <a:rPr lang="uk-UA" sz="3700" b="1" i="1" dirty="0" smtClean="0"/>
              <a:t>характеру з фізичною особою, а не з компанією,як цього уникнути?</a:t>
            </a:r>
          </a:p>
          <a:p>
            <a:pPr>
              <a:buFontTx/>
              <a:buChar char="-"/>
            </a:pPr>
            <a:endParaRPr lang="uk-UA" sz="3700" i="1" dirty="0" smtClean="0"/>
          </a:p>
          <a:p>
            <a:pPr>
              <a:buFontTx/>
              <a:buChar char="-"/>
            </a:pPr>
            <a:r>
              <a:rPr lang="uk-UA" sz="3700" i="1" dirty="0" smtClean="0"/>
              <a:t>Під час проведення торгів включити посилання на </a:t>
            </a:r>
            <a:r>
              <a:rPr lang="uk-UA" sz="3700" i="1" u="sng" dirty="0" smtClean="0"/>
              <a:t>Посібник по реалізації проєктів</a:t>
            </a:r>
            <a:r>
              <a:rPr lang="uk-UA" sz="3700" i="1" dirty="0" smtClean="0"/>
              <a:t> та прописати додаткові вимоги (такі як присутність в офісі ХХ годин на день) в </a:t>
            </a:r>
            <a:r>
              <a:rPr lang="uk-UA" sz="3700" i="1" u="sng" dirty="0" smtClean="0"/>
              <a:t>проєкті  договору на закупівлю</a:t>
            </a:r>
            <a:r>
              <a:rPr lang="uk-UA" sz="3700" i="1" dirty="0" smtClean="0"/>
              <a:t>. В такому випадку юр особи ставлять більш високі ціни</a:t>
            </a:r>
          </a:p>
          <a:p>
            <a:pPr>
              <a:buFontTx/>
              <a:buChar char="-"/>
            </a:pPr>
            <a:r>
              <a:rPr lang="uk-UA" sz="3700" i="1" dirty="0" smtClean="0"/>
              <a:t>Необхідно памятати, що мова йде виключно про закупівлю послуг на управляння проектом транскордонного спіробітництва </a:t>
            </a:r>
            <a:endParaRPr lang="en-US" sz="3700" i="1" dirty="0" smtClean="0"/>
          </a:p>
          <a:p>
            <a:pPr>
              <a:buFontTx/>
              <a:buChar char="-"/>
            </a:pPr>
            <a:endParaRPr lang="en-US" sz="3700" b="1" i="1" dirty="0" smtClean="0"/>
          </a:p>
          <a:p>
            <a:pPr marL="0" indent="0">
              <a:buNone/>
            </a:pPr>
            <a:endParaRPr lang="uk-UA" sz="3700" b="1" i="1" dirty="0" smtClean="0"/>
          </a:p>
          <a:p>
            <a:pPr marL="0" indent="0">
              <a:buNone/>
            </a:pPr>
            <a:endParaRPr lang="en-US" sz="3700" b="1" i="1" dirty="0"/>
          </a:p>
        </p:txBody>
      </p:sp>
    </p:spTree>
    <p:extLst>
      <p:ext uri="{BB962C8B-B14F-4D97-AF65-F5344CB8AC3E}">
        <p14:creationId xmlns:p14="http://schemas.microsoft.com/office/powerpoint/2010/main" val="24946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ru-RU" sz="2000" b="1" dirty="0"/>
              <a:t>Зміни у посібнику по реалізації проєктів та перегляд Грантової угоди</a:t>
            </a:r>
            <a:r>
              <a:rPr lang="hu-HU" sz="2000" b="1" dirty="0"/>
              <a:t> </a:t>
            </a:r>
            <a:endParaRPr lang="en-US" sz="2000" b="1" dirty="0"/>
          </a:p>
        </p:txBody>
      </p:sp>
      <p:sp>
        <p:nvSpPr>
          <p:cNvPr id="3" name="Content Placeholder 2"/>
          <p:cNvSpPr>
            <a:spLocks noGrp="1"/>
          </p:cNvSpPr>
          <p:nvPr>
            <p:ph idx="1"/>
          </p:nvPr>
        </p:nvSpPr>
        <p:spPr>
          <a:xfrm>
            <a:off x="611560" y="1268760"/>
            <a:ext cx="8229600" cy="4896544"/>
          </a:xfrm>
        </p:spPr>
        <p:txBody>
          <a:bodyPr rtlCol="0">
            <a:normAutofit/>
          </a:bodyPr>
          <a:lstStyle/>
          <a:p>
            <a:pPr marL="0" indent="0">
              <a:buNone/>
            </a:pPr>
            <a:r>
              <a:rPr lang="uk-UA" sz="1400" dirty="0"/>
              <a:t>ПРП було оновлено новими додатками - шаблонами звітів</a:t>
            </a:r>
          </a:p>
          <a:p>
            <a:pPr marL="0" indent="0">
              <a:buNone/>
            </a:pPr>
            <a:r>
              <a:rPr lang="uk-UA" sz="1400" b="1" dirty="0"/>
              <a:t>Для Бенефіціарів Додаток </a:t>
            </a:r>
            <a:r>
              <a:rPr lang="en-US" sz="1400" b="1" dirty="0"/>
              <a:t>IV:</a:t>
            </a:r>
          </a:p>
          <a:p>
            <a:pPr marL="0" indent="0">
              <a:buNone/>
            </a:pPr>
            <a:r>
              <a:rPr lang="uk-UA" sz="1400" dirty="0" smtClean="0">
                <a:solidFill>
                  <a:srgbClr val="FF0000"/>
                </a:solidFill>
              </a:rPr>
              <a:t>Шаблони та </a:t>
            </a:r>
            <a:r>
              <a:rPr lang="en-US" sz="1400" dirty="0" smtClean="0">
                <a:solidFill>
                  <a:srgbClr val="FF0000"/>
                </a:solidFill>
              </a:rPr>
              <a:t>I+ </a:t>
            </a:r>
            <a:r>
              <a:rPr lang="uk-UA" sz="1400" dirty="0" smtClean="0">
                <a:solidFill>
                  <a:srgbClr val="FF0000"/>
                </a:solidFill>
              </a:rPr>
              <a:t>для Звіту на рівні проєкту (консолідованого звіту) розробляються </a:t>
            </a:r>
          </a:p>
          <a:p>
            <a:pPr marL="0" indent="0">
              <a:buNone/>
            </a:pPr>
            <a:endParaRPr lang="uk-UA" sz="1400" dirty="0"/>
          </a:p>
          <a:p>
            <a:pPr marL="0" indent="0">
              <a:buNone/>
            </a:pPr>
            <a:r>
              <a:rPr lang="uk-UA" sz="1400" b="1" dirty="0"/>
              <a:t>Для Аудиторів Додаток </a:t>
            </a:r>
            <a:r>
              <a:rPr lang="en-US" sz="1400" b="1" dirty="0"/>
              <a:t>V:</a:t>
            </a:r>
          </a:p>
          <a:p>
            <a:r>
              <a:rPr lang="uk-UA" sz="1400" dirty="0"/>
              <a:t>договір про надання </a:t>
            </a:r>
            <a:r>
              <a:rPr lang="uk-UA" sz="1400" dirty="0" smtClean="0"/>
              <a:t>послуг</a:t>
            </a:r>
            <a:endParaRPr lang="uk-UA" sz="1400" u="sng" dirty="0"/>
          </a:p>
          <a:p>
            <a:r>
              <a:rPr lang="uk-UA" sz="1400" dirty="0"/>
              <a:t>Додаток </a:t>
            </a:r>
            <a:r>
              <a:rPr lang="en-US" sz="1400" dirty="0"/>
              <a:t>I: </a:t>
            </a:r>
            <a:r>
              <a:rPr lang="uk-UA" sz="1400" dirty="0"/>
              <a:t>опис процедури перевірки витрат і </a:t>
            </a:r>
            <a:r>
              <a:rPr lang="uk-UA" sz="1400" dirty="0" smtClean="0"/>
              <a:t>доходів</a:t>
            </a:r>
            <a:endParaRPr lang="uk-UA" sz="1400" dirty="0"/>
          </a:p>
          <a:p>
            <a:r>
              <a:rPr lang="uk-UA" sz="1400" dirty="0"/>
              <a:t>Додаток </a:t>
            </a:r>
            <a:r>
              <a:rPr lang="en-US" sz="1400" dirty="0"/>
              <a:t>II: </a:t>
            </a:r>
            <a:r>
              <a:rPr lang="uk-UA" sz="1400" dirty="0"/>
              <a:t>звіт про перевірку витрат і </a:t>
            </a:r>
            <a:r>
              <a:rPr lang="uk-UA" sz="1400" dirty="0" smtClean="0"/>
              <a:t>доходів</a:t>
            </a:r>
            <a:endParaRPr lang="uk-UA" sz="1400" dirty="0"/>
          </a:p>
          <a:p>
            <a:r>
              <a:rPr lang="uk-UA" sz="1400" dirty="0"/>
              <a:t>Додаток </a:t>
            </a:r>
            <a:r>
              <a:rPr lang="en-US" sz="1400" dirty="0"/>
              <a:t>III: </a:t>
            </a:r>
            <a:r>
              <a:rPr lang="uk-UA" sz="1400" dirty="0"/>
              <a:t>контрольний </a:t>
            </a:r>
            <a:r>
              <a:rPr lang="uk-UA" sz="1400" dirty="0" smtClean="0"/>
              <a:t>список </a:t>
            </a:r>
            <a:endParaRPr lang="uk-UA" sz="1400" dirty="0"/>
          </a:p>
          <a:p>
            <a:r>
              <a:rPr lang="uk-UA" sz="1400" dirty="0"/>
              <a:t>Додаток </a:t>
            </a:r>
            <a:r>
              <a:rPr lang="en-US" sz="1400" dirty="0" smtClean="0"/>
              <a:t>IV: </a:t>
            </a:r>
            <a:r>
              <a:rPr lang="uk-UA" sz="1400" dirty="0"/>
              <a:t>Звіт про фактичні </a:t>
            </a:r>
            <a:r>
              <a:rPr lang="uk-UA" sz="1400" dirty="0" smtClean="0"/>
              <a:t>висновки</a:t>
            </a:r>
            <a:endParaRPr lang="uk-UA" sz="1400" dirty="0"/>
          </a:p>
          <a:p>
            <a:r>
              <a:rPr lang="uk-UA" sz="1400" dirty="0"/>
              <a:t>Додаток </a:t>
            </a:r>
            <a:r>
              <a:rPr lang="en-US" sz="1400" dirty="0"/>
              <a:t>V: </a:t>
            </a:r>
            <a:r>
              <a:rPr lang="uk-UA" sz="1400" dirty="0"/>
              <a:t>Звіт про порушення та / або підозру у шахрайстві та інформацію щодо встановленого шахрайства відповідним </a:t>
            </a:r>
            <a:r>
              <a:rPr lang="uk-UA" sz="1400" dirty="0" smtClean="0"/>
              <a:t>органом</a:t>
            </a:r>
          </a:p>
          <a:p>
            <a:r>
              <a:rPr lang="uk-UA" sz="1400" dirty="0" smtClean="0"/>
              <a:t>Додаток </a:t>
            </a:r>
            <a:r>
              <a:rPr lang="en-US" sz="1400" dirty="0"/>
              <a:t>VI: </a:t>
            </a:r>
            <a:r>
              <a:rPr lang="uk-UA" sz="1400" dirty="0"/>
              <a:t>декларація про конфіденційність та </a:t>
            </a:r>
            <a:r>
              <a:rPr lang="uk-UA" sz="1400" dirty="0" smtClean="0"/>
              <a:t>неупередженість</a:t>
            </a:r>
          </a:p>
          <a:p>
            <a:pPr marL="0" indent="0">
              <a:buNone/>
            </a:pPr>
            <a:endParaRPr lang="uk-UA" sz="1400" dirty="0" smtClean="0"/>
          </a:p>
          <a:p>
            <a:pPr marL="0" indent="0">
              <a:buNone/>
            </a:pPr>
            <a:r>
              <a:rPr lang="ru-RU" sz="1400" dirty="0"/>
              <a:t>Додатково: шаблон на </a:t>
            </a:r>
            <a:r>
              <a:rPr lang="ru-RU" sz="1400" b="1" dirty="0"/>
              <a:t>Timesheet</a:t>
            </a:r>
            <a:r>
              <a:rPr lang="ru-RU" sz="1400" dirty="0"/>
              <a:t> є на </a:t>
            </a:r>
            <a:r>
              <a:rPr lang="ru-RU" sz="1400" dirty="0" smtClean="0"/>
              <a:t>сайті (обов'язково </a:t>
            </a:r>
            <a:r>
              <a:rPr lang="ru-RU" sz="1400" dirty="0"/>
              <a:t>заповнювати при частковій </a:t>
            </a:r>
            <a:r>
              <a:rPr lang="ru-RU" sz="1400" dirty="0" smtClean="0"/>
              <a:t>зайнятості) </a:t>
            </a:r>
          </a:p>
          <a:p>
            <a:pPr marL="0" indent="0">
              <a:buNone/>
            </a:pPr>
            <a:endParaRPr lang="ru-RU" sz="1400" dirty="0" smtClean="0"/>
          </a:p>
          <a:p>
            <a:pPr marL="0" indent="0">
              <a:buNone/>
            </a:pPr>
            <a:r>
              <a:rPr lang="ru-RU" sz="1400" dirty="0" smtClean="0"/>
              <a:t>Секція </a:t>
            </a:r>
            <a:r>
              <a:rPr lang="ru-RU" sz="1400" b="1" dirty="0"/>
              <a:t>Питання що часто </a:t>
            </a:r>
            <a:r>
              <a:rPr lang="ru-RU" sz="1400" b="1" dirty="0" smtClean="0"/>
              <a:t>задаються </a:t>
            </a:r>
            <a:r>
              <a:rPr lang="en-US" sz="1400" dirty="0" smtClean="0">
                <a:hlinkClick r:id="rId2"/>
              </a:rPr>
              <a:t>https</a:t>
            </a:r>
            <a:r>
              <a:rPr lang="en-US" sz="1400" dirty="0">
                <a:hlinkClick r:id="rId2"/>
              </a:rPr>
              <a:t>://</a:t>
            </a:r>
            <a:r>
              <a:rPr lang="en-US" sz="1400" dirty="0" smtClean="0">
                <a:hlinkClick r:id="rId2"/>
              </a:rPr>
              <a:t>huskroua-cbc.eu/documents/project-implementation-documents</a:t>
            </a:r>
            <a:r>
              <a:rPr lang="uk-UA" sz="1400" dirty="0" smtClean="0"/>
              <a:t> </a:t>
            </a:r>
            <a:endParaRPr lang="en-US" sz="1400" dirty="0"/>
          </a:p>
        </p:txBody>
      </p:sp>
    </p:spTree>
    <p:extLst>
      <p:ext uri="{BB962C8B-B14F-4D97-AF65-F5344CB8AC3E}">
        <p14:creationId xmlns:p14="http://schemas.microsoft.com/office/powerpoint/2010/main" val="344154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778098"/>
          </a:xfrm>
        </p:spPr>
        <p:txBody>
          <a:bodyPr/>
          <a:lstStyle/>
          <a:p>
            <a:r>
              <a:rPr lang="en-US" sz="1400" b="1" dirty="0" smtClean="0">
                <a:solidFill>
                  <a:prstClr val="black"/>
                </a:solidFill>
                <a:ea typeface="+mn-ea"/>
                <a:cs typeface="+mn-cs"/>
              </a:rPr>
              <a:t>INTERREG+</a:t>
            </a:r>
            <a:r>
              <a:rPr lang="uk-UA" sz="1400" b="1" dirty="0">
                <a:solidFill>
                  <a:prstClr val="black"/>
                </a:solidFill>
                <a:ea typeface="+mn-ea"/>
                <a:cs typeface="+mn-cs"/>
              </a:rPr>
              <a:t>це система моніторингу та інформації, що використовується для Програми з метою підтримки подання, реалізації та моніторингу проектів, модифікації та закриття. Крім того, він збирає дані про хід проектів на рівні програм та бенефіціарів</a:t>
            </a:r>
            <a:r>
              <a:rPr lang="uk-UA" sz="1400" b="1" dirty="0" smtClean="0">
                <a:solidFill>
                  <a:prstClr val="black"/>
                </a:solidFill>
                <a:ea typeface="+mn-ea"/>
                <a:cs typeface="+mn-cs"/>
              </a:rPr>
              <a:t>.</a:t>
            </a:r>
            <a:r>
              <a:rPr lang="en-US" sz="1400" b="1" dirty="0" smtClean="0">
                <a:solidFill>
                  <a:prstClr val="black"/>
                </a:solidFill>
                <a:ea typeface="+mn-ea"/>
                <a:cs typeface="+mn-cs"/>
              </a:rPr>
              <a:t>  </a:t>
            </a:r>
            <a:endParaRPr lang="en-US" dirty="0"/>
          </a:p>
        </p:txBody>
      </p:sp>
      <p:pic>
        <p:nvPicPr>
          <p:cNvPr id="4" name="Content Placeholder 3"/>
          <p:cNvPicPr>
            <a:picLocks noGrp="1"/>
          </p:cNvPicPr>
          <p:nvPr>
            <p:ph idx="1"/>
          </p:nvPr>
        </p:nvPicPr>
        <p:blipFill>
          <a:blip r:embed="rId2"/>
          <a:stretch>
            <a:fillRect/>
          </a:stretch>
        </p:blipFill>
        <p:spPr>
          <a:xfrm>
            <a:off x="683568" y="1340768"/>
            <a:ext cx="8046156" cy="4680520"/>
          </a:xfrm>
          <a:prstGeom prst="rect">
            <a:avLst/>
          </a:prstGeom>
        </p:spPr>
      </p:pic>
    </p:spTree>
    <p:extLst>
      <p:ext uri="{BB962C8B-B14F-4D97-AF65-F5344CB8AC3E}">
        <p14:creationId xmlns:p14="http://schemas.microsoft.com/office/powerpoint/2010/main" val="368917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smtClean="0"/>
              <a:t>Звітність: вимоги, терміни </a:t>
            </a:r>
            <a:endParaRPr lang="en-US" sz="2000" b="1" dirty="0"/>
          </a:p>
        </p:txBody>
      </p:sp>
      <p:sp>
        <p:nvSpPr>
          <p:cNvPr id="3" name="Content Placeholder 2"/>
          <p:cNvSpPr>
            <a:spLocks noGrp="1"/>
          </p:cNvSpPr>
          <p:nvPr>
            <p:ph idx="1"/>
          </p:nvPr>
        </p:nvSpPr>
        <p:spPr>
          <a:xfrm>
            <a:off x="457200" y="1268760"/>
            <a:ext cx="8363272" cy="4968552"/>
          </a:xfrm>
        </p:spPr>
        <p:txBody>
          <a:bodyPr rtlCol="0">
            <a:noAutofit/>
          </a:bodyPr>
          <a:lstStyle/>
          <a:p>
            <a:pPr marL="0" indent="0" eaLnBrk="1" fontAlgn="auto" hangingPunct="1">
              <a:spcAft>
                <a:spcPts val="0"/>
              </a:spcAft>
              <a:buFont typeface="Arial" pitchFamily="34" charset="0"/>
              <a:buNone/>
              <a:defRPr/>
            </a:pPr>
            <a:r>
              <a:rPr lang="uk-UA" sz="1400" dirty="0"/>
              <a:t>Вимога до звітності</a:t>
            </a:r>
          </a:p>
          <a:p>
            <a:pPr marL="0" indent="0" eaLnBrk="1" fontAlgn="auto" hangingPunct="1">
              <a:spcAft>
                <a:spcPts val="0"/>
              </a:spcAft>
              <a:buFont typeface="Arial" pitchFamily="34" charset="0"/>
              <a:buNone/>
              <a:defRPr/>
            </a:pPr>
            <a:r>
              <a:rPr lang="uk-UA" sz="1400" b="1" dirty="0" smtClean="0"/>
              <a:t>Описові та </a:t>
            </a:r>
            <a:r>
              <a:rPr lang="uk-UA" sz="1400" b="1" dirty="0"/>
              <a:t>фінансові звіти </a:t>
            </a:r>
            <a:r>
              <a:rPr lang="uk-UA" sz="1400" dirty="0"/>
              <a:t>повинні бути підготовлені на підтримку запитів на виплату відповідно до статті 7.2 Грантового </a:t>
            </a:r>
            <a:r>
              <a:rPr lang="uk-UA" sz="1400" dirty="0" smtClean="0"/>
              <a:t>контракту</a:t>
            </a:r>
          </a:p>
          <a:p>
            <a:pPr marL="0" indent="0" eaLnBrk="1" fontAlgn="auto" hangingPunct="1">
              <a:spcAft>
                <a:spcPts val="0"/>
              </a:spcAft>
              <a:buFont typeface="Arial" pitchFamily="34" charset="0"/>
              <a:buNone/>
              <a:defRPr/>
            </a:pPr>
            <a:endParaRPr lang="uk-UA" sz="1400" dirty="0"/>
          </a:p>
          <a:p>
            <a:pPr marL="0" indent="0" eaLnBrk="1" fontAlgn="auto" hangingPunct="1">
              <a:spcAft>
                <a:spcPts val="0"/>
              </a:spcAft>
              <a:buFont typeface="Arial" pitchFamily="34" charset="0"/>
              <a:buNone/>
              <a:defRPr/>
            </a:pPr>
            <a:r>
              <a:rPr lang="uk-UA" sz="1400" b="1" u="sng" dirty="0" smtClean="0"/>
              <a:t>Проміжний</a:t>
            </a:r>
            <a:r>
              <a:rPr lang="uk-UA" sz="1400" dirty="0" smtClean="0"/>
              <a:t> (</a:t>
            </a:r>
            <a:r>
              <a:rPr lang="uk-UA" sz="1400" dirty="0"/>
              <a:t>на підтримку кожного </a:t>
            </a:r>
            <a:r>
              <a:rPr lang="uk-UA" sz="1400" dirty="0" smtClean="0"/>
              <a:t>проміжного платіжного </a:t>
            </a:r>
            <a:r>
              <a:rPr lang="uk-UA" sz="1400" dirty="0"/>
              <a:t>запиту) та </a:t>
            </a:r>
            <a:r>
              <a:rPr lang="uk-UA" sz="1400" b="1" u="sng" dirty="0" smtClean="0"/>
              <a:t>Фінальний</a:t>
            </a:r>
            <a:r>
              <a:rPr lang="uk-UA" sz="1400" b="1" dirty="0" smtClean="0"/>
              <a:t> </a:t>
            </a:r>
            <a:r>
              <a:rPr lang="uk-UA" sz="1400" dirty="0" smtClean="0"/>
              <a:t>(на </a:t>
            </a:r>
            <a:r>
              <a:rPr lang="uk-UA" sz="1400" dirty="0"/>
              <a:t>підтримку балансового платежу)</a:t>
            </a:r>
          </a:p>
          <a:p>
            <a:pPr marL="0" indent="0" eaLnBrk="1" fontAlgn="auto" hangingPunct="1">
              <a:spcAft>
                <a:spcPts val="0"/>
              </a:spcAft>
              <a:buFont typeface="Arial" pitchFamily="34" charset="0"/>
              <a:buNone/>
              <a:defRPr/>
            </a:pPr>
            <a:r>
              <a:rPr lang="uk-UA" sz="1400" dirty="0"/>
              <a:t>Кожен </a:t>
            </a:r>
            <a:r>
              <a:rPr lang="uk-UA" sz="1400" b="1" dirty="0" smtClean="0"/>
              <a:t>проміжний</a:t>
            </a:r>
            <a:r>
              <a:rPr lang="uk-UA" sz="1400" dirty="0" smtClean="0"/>
              <a:t>/ </a:t>
            </a:r>
            <a:r>
              <a:rPr lang="uk-UA" sz="1400" b="1" dirty="0" smtClean="0">
                <a:solidFill>
                  <a:prstClr val="black"/>
                </a:solidFill>
              </a:rPr>
              <a:t>фінальний </a:t>
            </a:r>
            <a:r>
              <a:rPr lang="uk-UA" sz="1400" dirty="0" smtClean="0"/>
              <a:t>звіт </a:t>
            </a:r>
            <a:r>
              <a:rPr lang="uk-UA" sz="1400" dirty="0"/>
              <a:t>містить </a:t>
            </a:r>
            <a:r>
              <a:rPr lang="uk-UA" sz="1400" dirty="0" smtClean="0"/>
              <a:t>описову </a:t>
            </a:r>
            <a:r>
              <a:rPr lang="uk-UA" sz="1400" dirty="0"/>
              <a:t>та фінансову </a:t>
            </a:r>
            <a:r>
              <a:rPr lang="uk-UA" sz="1400" dirty="0" smtClean="0"/>
              <a:t>частини, </a:t>
            </a:r>
            <a:r>
              <a:rPr lang="uk-UA" sz="1400" dirty="0"/>
              <a:t>який розробляється та подається кожним Бенефіціаром;</a:t>
            </a:r>
          </a:p>
          <a:p>
            <a:pPr marL="0" indent="0" eaLnBrk="1" fontAlgn="auto" hangingPunct="1">
              <a:spcAft>
                <a:spcPts val="0"/>
              </a:spcAft>
              <a:buFont typeface="Arial" pitchFamily="34" charset="0"/>
              <a:buNone/>
              <a:defRPr/>
            </a:pPr>
            <a:r>
              <a:rPr lang="uk-UA" sz="1400" b="1" u="sng" dirty="0" smtClean="0"/>
              <a:t>Партнерський звіт </a:t>
            </a:r>
            <a:r>
              <a:rPr lang="uk-UA" sz="1400" dirty="0" smtClean="0"/>
              <a:t>та </a:t>
            </a:r>
            <a:r>
              <a:rPr lang="uk-UA" sz="1400" b="1" u="sng" dirty="0"/>
              <a:t>звіт про </a:t>
            </a:r>
            <a:r>
              <a:rPr lang="uk-UA" sz="1400" b="1" u="sng" dirty="0" smtClean="0"/>
              <a:t>проєкт </a:t>
            </a:r>
            <a:r>
              <a:rPr lang="uk-UA" sz="1400" i="1" dirty="0" smtClean="0"/>
              <a:t>(консолідований звіт</a:t>
            </a:r>
            <a:r>
              <a:rPr lang="uk-UA" sz="1400" i="1" dirty="0"/>
              <a:t>)</a:t>
            </a:r>
          </a:p>
          <a:p>
            <a:pPr marL="0" indent="0" eaLnBrk="1" fontAlgn="auto" hangingPunct="1">
              <a:spcAft>
                <a:spcPts val="0"/>
              </a:spcAft>
              <a:buFont typeface="Arial" pitchFamily="34" charset="0"/>
              <a:buNone/>
              <a:defRPr/>
            </a:pPr>
            <a:r>
              <a:rPr lang="uk-UA" sz="1400" dirty="0"/>
              <a:t>У звіті про проєкт Головний </a:t>
            </a:r>
            <a:r>
              <a:rPr lang="uk-UA" sz="1400" dirty="0" smtClean="0"/>
              <a:t>бенефіціар </a:t>
            </a:r>
            <a:r>
              <a:rPr lang="uk-UA" sz="1400" dirty="0"/>
              <a:t>збирає всю необхідну інформацію від бенефіціарів, яка дозволить оцінити реалізацію </a:t>
            </a:r>
            <a:r>
              <a:rPr lang="uk-UA" sz="1400" dirty="0" smtClean="0"/>
              <a:t>проєкту </a:t>
            </a:r>
            <a:endParaRPr lang="uk-UA" sz="1400" dirty="0"/>
          </a:p>
          <a:p>
            <a:pPr marL="0" indent="0" eaLnBrk="1" fontAlgn="auto" hangingPunct="1">
              <a:spcAft>
                <a:spcPts val="0"/>
              </a:spcAft>
              <a:buFont typeface="Arial" pitchFamily="34" charset="0"/>
              <a:buNone/>
              <a:defRPr/>
            </a:pPr>
            <a:r>
              <a:rPr lang="uk-UA" sz="1400" dirty="0"/>
              <a:t>Звіт повинен описувати реалізацію п</a:t>
            </a:r>
            <a:r>
              <a:rPr lang="uk-UA" sz="1400" dirty="0" smtClean="0"/>
              <a:t>роєкту</a:t>
            </a:r>
            <a:endParaRPr lang="uk-UA" sz="1400" dirty="0"/>
          </a:p>
          <a:p>
            <a:pPr marL="0" indent="0" eaLnBrk="1" fontAlgn="auto" hangingPunct="1">
              <a:spcAft>
                <a:spcPts val="0"/>
              </a:spcAft>
              <a:buFont typeface="Arial" pitchFamily="34" charset="0"/>
              <a:buNone/>
              <a:defRPr/>
            </a:pPr>
            <a:r>
              <a:rPr lang="uk-UA" sz="1400" dirty="0"/>
              <a:t>Звіт повинен бути складений таким чином, щоб забезпечити можливість </a:t>
            </a:r>
            <a:r>
              <a:rPr lang="uk-UA" sz="1400" b="1" dirty="0"/>
              <a:t>моніторингу цілей та рез</a:t>
            </a:r>
            <a:r>
              <a:rPr lang="uk-UA" sz="1400" dirty="0"/>
              <a:t>ультатів, </a:t>
            </a:r>
            <a:r>
              <a:rPr lang="uk-UA" sz="1400" b="1" dirty="0"/>
              <a:t>прогресу у виконанні передбачених заходів</a:t>
            </a:r>
            <a:r>
              <a:rPr lang="uk-UA" sz="1400" dirty="0"/>
              <a:t>, передбачених чи використаних засобів та </a:t>
            </a:r>
            <a:r>
              <a:rPr lang="uk-UA" sz="1400" b="1" dirty="0"/>
              <a:t>деталей бюджету </a:t>
            </a:r>
            <a:r>
              <a:rPr lang="uk-UA" sz="1400" dirty="0" smtClean="0"/>
              <a:t>Проєкту</a:t>
            </a:r>
            <a:r>
              <a:rPr lang="uk-UA" sz="1400" dirty="0"/>
              <a:t>.</a:t>
            </a:r>
          </a:p>
          <a:p>
            <a:pPr marL="0" indent="0" eaLnBrk="1" fontAlgn="auto" hangingPunct="1">
              <a:spcAft>
                <a:spcPts val="0"/>
              </a:spcAft>
              <a:buFont typeface="Arial" pitchFamily="34" charset="0"/>
              <a:buNone/>
              <a:defRPr/>
            </a:pPr>
            <a:r>
              <a:rPr lang="uk-UA" sz="1400" dirty="0"/>
              <a:t>Головний бенефіціар збирає всю необхідну інформацію та складає </a:t>
            </a:r>
            <a:r>
              <a:rPr lang="uk-UA" sz="1400" u="sng" dirty="0" smtClean="0"/>
              <a:t>проміжкові </a:t>
            </a:r>
            <a:r>
              <a:rPr lang="uk-UA" sz="1400" u="sng" dirty="0"/>
              <a:t>та фінальні </a:t>
            </a:r>
            <a:r>
              <a:rPr lang="uk-UA" sz="1400" u="sng" dirty="0" smtClean="0"/>
              <a:t>звіти </a:t>
            </a:r>
            <a:r>
              <a:rPr lang="uk-UA" sz="1400" u="sng" dirty="0"/>
              <a:t>за </a:t>
            </a:r>
            <a:r>
              <a:rPr lang="uk-UA" sz="1400" u="sng" dirty="0" smtClean="0"/>
              <a:t>проєктом</a:t>
            </a:r>
            <a:r>
              <a:rPr lang="en-US" sz="1400" u="sng" dirty="0" smtClean="0"/>
              <a:t> </a:t>
            </a:r>
          </a:p>
          <a:p>
            <a:pPr marL="0" indent="0" eaLnBrk="1" fontAlgn="auto" hangingPunct="1">
              <a:spcAft>
                <a:spcPts val="0"/>
              </a:spcAft>
              <a:buFont typeface="Arial" pitchFamily="34" charset="0"/>
              <a:buNone/>
              <a:defRPr/>
            </a:pPr>
            <a:endParaRPr lang="en-US" sz="1400" b="1" dirty="0"/>
          </a:p>
          <a:p>
            <a:pPr marL="0" indent="0" eaLnBrk="1" fontAlgn="auto" hangingPunct="1">
              <a:spcAft>
                <a:spcPts val="0"/>
              </a:spcAft>
              <a:buFont typeface="Arial" pitchFamily="34" charset="0"/>
              <a:buNone/>
              <a:defRPr/>
            </a:pPr>
            <a:endParaRPr lang="en-US" sz="1400" b="1" dirty="0" smtClean="0"/>
          </a:p>
        </p:txBody>
      </p:sp>
    </p:spTree>
    <p:extLst>
      <p:ext uri="{BB962C8B-B14F-4D97-AF65-F5344CB8AC3E}">
        <p14:creationId xmlns:p14="http://schemas.microsoft.com/office/powerpoint/2010/main" val="1937812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uk-UA" sz="2000" b="1" dirty="0"/>
              <a:t>Звітність: вимоги, терміни </a:t>
            </a:r>
            <a:endParaRPr lang="en-US" sz="2000" b="1" dirty="0"/>
          </a:p>
        </p:txBody>
      </p:sp>
      <p:sp>
        <p:nvSpPr>
          <p:cNvPr id="3" name="Content Placeholder 2"/>
          <p:cNvSpPr>
            <a:spLocks noGrp="1"/>
          </p:cNvSpPr>
          <p:nvPr>
            <p:ph idx="1"/>
          </p:nvPr>
        </p:nvSpPr>
        <p:spPr>
          <a:xfrm>
            <a:off x="457200" y="1196752"/>
            <a:ext cx="8363272" cy="5400600"/>
          </a:xfrm>
        </p:spPr>
        <p:txBody>
          <a:bodyPr rtlCol="0">
            <a:noAutofit/>
          </a:bodyPr>
          <a:lstStyle/>
          <a:p>
            <a:pPr eaLnBrk="1" fontAlgn="auto" hangingPunct="1">
              <a:spcAft>
                <a:spcPts val="0"/>
              </a:spcAft>
              <a:defRPr/>
            </a:pPr>
            <a:r>
              <a:rPr lang="uk-UA" sz="1100" dirty="0"/>
              <a:t>охоплюють будь-який період, не охоплений попередніми звітами</a:t>
            </a:r>
          </a:p>
          <a:p>
            <a:pPr eaLnBrk="1" fontAlgn="auto" hangingPunct="1">
              <a:spcAft>
                <a:spcPts val="0"/>
              </a:spcAft>
              <a:defRPr/>
            </a:pPr>
            <a:r>
              <a:rPr lang="uk-UA" sz="1100" dirty="0" smtClean="0"/>
              <a:t>Мають включати </a:t>
            </a:r>
            <a:r>
              <a:rPr lang="uk-UA" sz="1100" dirty="0"/>
              <a:t>докази передачі права власності на випадок </a:t>
            </a:r>
            <a:r>
              <a:rPr lang="uk-UA" sz="1100" dirty="0" smtClean="0"/>
              <a:t>фінального звіту</a:t>
            </a:r>
            <a:endParaRPr lang="uk-UA" sz="1100" dirty="0"/>
          </a:p>
          <a:p>
            <a:pPr eaLnBrk="1" fontAlgn="auto" hangingPunct="1">
              <a:spcAft>
                <a:spcPts val="0"/>
              </a:spcAft>
              <a:defRPr/>
            </a:pPr>
            <a:r>
              <a:rPr lang="uk-UA" sz="1100" dirty="0"/>
              <a:t>Звіти подаються у </a:t>
            </a:r>
            <a:r>
              <a:rPr lang="uk-UA" sz="1100" b="1" dirty="0"/>
              <a:t>євро</a:t>
            </a:r>
            <a:r>
              <a:rPr lang="uk-UA" sz="1100" dirty="0"/>
              <a:t> та можуть складатися з фінансової звітності, деномінованої в інших валютах</a:t>
            </a:r>
          </a:p>
          <a:p>
            <a:pPr eaLnBrk="1" fontAlgn="auto" hangingPunct="1">
              <a:spcAft>
                <a:spcPts val="0"/>
              </a:spcAft>
              <a:defRPr/>
            </a:pPr>
            <a:r>
              <a:rPr lang="uk-UA" sz="1100" dirty="0" smtClean="0"/>
              <a:t>Курс обміну - </a:t>
            </a:r>
            <a:r>
              <a:rPr lang="uk-UA" sz="1100" b="1" dirty="0" smtClean="0"/>
              <a:t>щомісячний </a:t>
            </a:r>
            <a:r>
              <a:rPr lang="uk-UA" sz="1100" b="1" dirty="0"/>
              <a:t>обліковий курс </a:t>
            </a:r>
            <a:r>
              <a:rPr lang="uk-UA" sz="1100" b="1" dirty="0" smtClean="0"/>
              <a:t>Комісії, на місяць, </a:t>
            </a:r>
            <a:r>
              <a:rPr lang="uk-UA" sz="1100" b="1" dirty="0"/>
              <a:t>протягом якого витрати були передані на </a:t>
            </a:r>
            <a:r>
              <a:rPr lang="uk-UA" sz="1100" b="1" dirty="0" smtClean="0"/>
              <a:t>перевірку аудитору (</a:t>
            </a:r>
            <a:r>
              <a:rPr lang="uk-UA" sz="1100" b="1" dirty="0" smtClean="0">
                <a:solidFill>
                  <a:srgbClr val="FF0000"/>
                </a:solidFill>
              </a:rPr>
              <a:t>Стаття 6.6 Грантової Угоди)</a:t>
            </a:r>
            <a:endParaRPr lang="uk-UA" sz="1100" b="1" dirty="0">
              <a:solidFill>
                <a:srgbClr val="FF0000"/>
              </a:solidFill>
            </a:endParaRPr>
          </a:p>
          <a:p>
            <a:pPr eaLnBrk="1" fontAlgn="auto" hangingPunct="1">
              <a:spcAft>
                <a:spcPts val="0"/>
              </a:spcAft>
              <a:defRPr/>
            </a:pPr>
            <a:r>
              <a:rPr lang="uk-UA" sz="1100" dirty="0" smtClean="0"/>
              <a:t>Офіційний курс за адресою</a:t>
            </a:r>
          </a:p>
          <a:p>
            <a:pPr marL="0" indent="0" eaLnBrk="1" fontAlgn="auto" hangingPunct="1">
              <a:spcAft>
                <a:spcPts val="0"/>
              </a:spcAft>
              <a:buNone/>
              <a:defRPr/>
            </a:pPr>
            <a:r>
              <a:rPr lang="en-US" sz="1100" dirty="0" smtClean="0">
                <a:hlinkClick r:id="rId3"/>
              </a:rPr>
              <a:t>http</a:t>
            </a:r>
            <a:r>
              <a:rPr lang="en-US" sz="1100" dirty="0">
                <a:hlinkClick r:id="rId3"/>
              </a:rPr>
              <a:t>://</a:t>
            </a:r>
            <a:r>
              <a:rPr lang="en-US" sz="1100" dirty="0" smtClean="0">
                <a:hlinkClick r:id="rId3"/>
              </a:rPr>
              <a:t>ec.europa.eu/budget/contracts_grants/info_contracts/inforeuro/index_en.cfm</a:t>
            </a:r>
            <a:r>
              <a:rPr lang="en-US" sz="1100" dirty="0" smtClean="0"/>
              <a:t> </a:t>
            </a:r>
            <a:endParaRPr lang="uk-UA" sz="1100" dirty="0" smtClean="0"/>
          </a:p>
          <a:p>
            <a:pPr eaLnBrk="1" fontAlgn="auto" hangingPunct="1">
              <a:spcAft>
                <a:spcPts val="0"/>
              </a:spcAft>
              <a:defRPr/>
            </a:pPr>
            <a:r>
              <a:rPr lang="ru-RU" sz="1100" dirty="0" smtClean="0"/>
              <a:t>обчислюється </a:t>
            </a:r>
            <a:r>
              <a:rPr lang="ru-RU" sz="1100" dirty="0"/>
              <a:t>I + </a:t>
            </a:r>
            <a:r>
              <a:rPr lang="ru-RU" sz="1100" dirty="0" smtClean="0"/>
              <a:t>автоматично на момент відправлення звіту на перевірку аудитору</a:t>
            </a:r>
            <a:endParaRPr lang="en-US" sz="1100" dirty="0" smtClean="0"/>
          </a:p>
          <a:p>
            <a:pPr marL="0" indent="0" eaLnBrk="1" fontAlgn="auto" hangingPunct="1">
              <a:spcAft>
                <a:spcPts val="0"/>
              </a:spcAft>
              <a:buNone/>
              <a:defRPr/>
            </a:pPr>
            <a:endParaRPr lang="uk-UA" sz="1100" b="1" dirty="0" smtClean="0"/>
          </a:p>
          <a:p>
            <a:pPr marL="0" indent="0" eaLnBrk="1" fontAlgn="auto" hangingPunct="1">
              <a:spcAft>
                <a:spcPts val="0"/>
              </a:spcAft>
              <a:buNone/>
              <a:defRPr/>
            </a:pPr>
            <a:r>
              <a:rPr lang="uk-UA" sz="1100" b="1" dirty="0" smtClean="0"/>
              <a:t>Питання: що робити у разі курсових втрат? </a:t>
            </a:r>
          </a:p>
          <a:p>
            <a:pPr marL="0" indent="0" eaLnBrk="1" fontAlgn="auto" hangingPunct="1">
              <a:spcAft>
                <a:spcPts val="0"/>
              </a:spcAft>
              <a:buNone/>
              <a:defRPr/>
            </a:pPr>
            <a:r>
              <a:rPr lang="uk-UA" sz="1100" b="1" dirty="0" smtClean="0"/>
              <a:t>Стаття 10 Грантової Угоди, Стаття 49 Регламенту по імплементації ЄК «Неприйнятні витрати» - втрати від курсових різниць не можуть бути прийнятними.</a:t>
            </a:r>
          </a:p>
          <a:p>
            <a:pPr marL="0" indent="0" eaLnBrk="1" fontAlgn="auto" hangingPunct="1">
              <a:spcAft>
                <a:spcPts val="0"/>
              </a:spcAft>
              <a:buNone/>
              <a:defRPr/>
            </a:pPr>
            <a:r>
              <a:rPr lang="uk-UA" sz="1100" b="1" dirty="0" smtClean="0"/>
              <a:t>Мінімізувати втрати під час реалізації проекту: тримати гроші в євро на рахунках</a:t>
            </a:r>
          </a:p>
          <a:p>
            <a:pPr marL="0" indent="0" eaLnBrk="1" fontAlgn="auto" hangingPunct="1">
              <a:spcAft>
                <a:spcPts val="0"/>
              </a:spcAft>
              <a:buNone/>
              <a:defRPr/>
            </a:pPr>
            <a:endParaRPr lang="ru-RU" sz="1100" b="1" dirty="0" smtClean="0"/>
          </a:p>
          <a:p>
            <a:pPr marL="0" indent="0" eaLnBrk="1" fontAlgn="auto" hangingPunct="1">
              <a:spcAft>
                <a:spcPts val="0"/>
              </a:spcAft>
              <a:buNone/>
              <a:defRPr/>
            </a:pPr>
            <a:r>
              <a:rPr lang="ru-RU" sz="1100" b="1" dirty="0" smtClean="0"/>
              <a:t>Кнопка в І+ - </a:t>
            </a:r>
            <a:r>
              <a:rPr lang="en-US" sz="1100" b="1" dirty="0" smtClean="0"/>
              <a:t>Refresh the exchange rate </a:t>
            </a:r>
          </a:p>
          <a:p>
            <a:pPr marL="0" indent="0" eaLnBrk="1" fontAlgn="auto" hangingPunct="1">
              <a:spcAft>
                <a:spcPts val="0"/>
              </a:spcAft>
              <a:buNone/>
              <a:defRPr/>
            </a:pPr>
            <a:endParaRPr lang="ru-RU" sz="1100" b="1" dirty="0"/>
          </a:p>
          <a:p>
            <a:pPr eaLnBrk="1" fontAlgn="auto" hangingPunct="1">
              <a:spcAft>
                <a:spcPts val="0"/>
              </a:spcAft>
              <a:defRPr/>
            </a:pPr>
            <a:r>
              <a:rPr lang="ru-RU" sz="1100" dirty="0"/>
              <a:t>Звіти повинні подаватися </a:t>
            </a:r>
            <a:r>
              <a:rPr lang="ru-RU" sz="1100" b="1" dirty="0" smtClean="0"/>
              <a:t>за кожні </a:t>
            </a:r>
            <a:r>
              <a:rPr lang="ru-RU" sz="1100" b="1" dirty="0"/>
              <a:t>12 місяців</a:t>
            </a:r>
            <a:r>
              <a:rPr lang="ru-RU" sz="1100" dirty="0"/>
              <a:t> через систему Interreg + та для будь-якого запиту на подальшу </a:t>
            </a:r>
            <a:r>
              <a:rPr lang="ru-RU" sz="1100" dirty="0" smtClean="0"/>
              <a:t>оплату</a:t>
            </a:r>
          </a:p>
          <a:p>
            <a:pPr marL="0" indent="0" eaLnBrk="1" fontAlgn="auto" hangingPunct="1">
              <a:spcAft>
                <a:spcPts val="0"/>
              </a:spcAft>
              <a:buNone/>
              <a:defRPr/>
            </a:pPr>
            <a:r>
              <a:rPr lang="ru-RU" sz="1100" i="1" dirty="0" smtClean="0"/>
              <a:t>Примітка</a:t>
            </a:r>
            <a:r>
              <a:rPr lang="ru-RU" sz="1100" i="1" dirty="0"/>
              <a:t>:! </a:t>
            </a:r>
            <a:r>
              <a:rPr lang="ru-RU" sz="1100" i="1" dirty="0" smtClean="0"/>
              <a:t>Проєкти з терміном реалізації 12 </a:t>
            </a:r>
            <a:r>
              <a:rPr lang="ru-RU" sz="1100" i="1" dirty="0"/>
              <a:t>місяців (навіть із </a:t>
            </a:r>
            <a:r>
              <a:rPr lang="ru-RU" sz="1100" i="1" dirty="0" smtClean="0"/>
              <a:t>подовженим періодом </a:t>
            </a:r>
            <a:r>
              <a:rPr lang="ru-RU" sz="1100" i="1" dirty="0"/>
              <a:t>реалізації) подають звіт один раз за всю реалізацію </a:t>
            </a:r>
            <a:r>
              <a:rPr lang="ru-RU" sz="1100" i="1" dirty="0" smtClean="0"/>
              <a:t>проєкту</a:t>
            </a:r>
            <a:r>
              <a:rPr lang="ru-RU" sz="1100" i="1" dirty="0"/>
              <a:t>, щоб отримати </a:t>
            </a:r>
            <a:r>
              <a:rPr lang="ru-RU" sz="1100" i="1" dirty="0" smtClean="0"/>
              <a:t>балансовий платіж</a:t>
            </a:r>
          </a:p>
          <a:p>
            <a:pPr marL="0" indent="0" eaLnBrk="1" fontAlgn="auto" hangingPunct="1">
              <a:spcAft>
                <a:spcPts val="0"/>
              </a:spcAft>
              <a:buNone/>
              <a:defRPr/>
            </a:pPr>
            <a:r>
              <a:rPr lang="ru-RU" sz="1100" i="1" dirty="0"/>
              <a:t>Примітка:! </a:t>
            </a:r>
            <a:r>
              <a:rPr lang="ru-RU" sz="1100" i="1" dirty="0" smtClean="0"/>
              <a:t>Звіт тільки за 12 місяців, продовження терміну бути не може </a:t>
            </a:r>
          </a:p>
          <a:p>
            <a:pPr marL="0" indent="0" eaLnBrk="1" fontAlgn="auto" hangingPunct="1">
              <a:spcAft>
                <a:spcPts val="0"/>
              </a:spcAft>
              <a:buNone/>
              <a:defRPr/>
            </a:pPr>
            <a:endParaRPr lang="ru-RU" sz="1100" dirty="0"/>
          </a:p>
          <a:p>
            <a:pPr eaLnBrk="1" fontAlgn="auto" hangingPunct="1">
              <a:spcAft>
                <a:spcPts val="0"/>
              </a:spcAft>
              <a:defRPr/>
            </a:pPr>
            <a:r>
              <a:rPr lang="ru-RU" sz="1100" dirty="0"/>
              <a:t>Звіти повинні охоплювати </a:t>
            </a:r>
            <a:r>
              <a:rPr lang="ru-RU" sz="1100" b="1" dirty="0"/>
              <a:t>всі витрати та доходи, не покриті попередніми звітами </a:t>
            </a:r>
            <a:r>
              <a:rPr lang="ru-RU" sz="1100" dirty="0"/>
              <a:t>про перевірку витрат та доходів</a:t>
            </a:r>
          </a:p>
          <a:p>
            <a:pPr eaLnBrk="1" fontAlgn="auto" hangingPunct="1">
              <a:spcAft>
                <a:spcPts val="0"/>
              </a:spcAft>
              <a:defRPr/>
            </a:pPr>
            <a:r>
              <a:rPr lang="ru-RU" sz="1100" dirty="0"/>
              <a:t>Звіт повинен відповідати </a:t>
            </a:r>
            <a:r>
              <a:rPr lang="ru-RU" sz="1100" dirty="0" smtClean="0"/>
              <a:t>шаблону</a:t>
            </a:r>
            <a:r>
              <a:rPr lang="ru-RU" sz="1100" dirty="0"/>
              <a:t> </a:t>
            </a:r>
            <a:r>
              <a:rPr lang="ru-RU" sz="1100" dirty="0" smtClean="0"/>
              <a:t>Програми </a:t>
            </a:r>
            <a:r>
              <a:rPr lang="ru-RU" sz="1100" dirty="0"/>
              <a:t>(</a:t>
            </a:r>
            <a:r>
              <a:rPr lang="ru-RU" sz="1100" dirty="0">
                <a:hlinkClick r:id="rId4"/>
              </a:rPr>
              <a:t>https://</a:t>
            </a:r>
            <a:r>
              <a:rPr lang="ru-RU" sz="1100" dirty="0" smtClean="0">
                <a:hlinkClick r:id="rId4"/>
              </a:rPr>
              <a:t>huskroua-cbc.eu/documents/project-implementation-documents</a:t>
            </a:r>
            <a:r>
              <a:rPr lang="ru-RU" sz="1100" dirty="0" smtClean="0"/>
              <a:t>  </a:t>
            </a:r>
            <a:r>
              <a:rPr lang="ru-RU" sz="1100" dirty="0"/>
              <a:t>як додатки до </a:t>
            </a:r>
            <a:r>
              <a:rPr lang="uk-UA" sz="1100" dirty="0" smtClean="0"/>
              <a:t>ПРП</a:t>
            </a:r>
            <a:endParaRPr lang="ru-RU" sz="1100" dirty="0"/>
          </a:p>
          <a:p>
            <a:pPr eaLnBrk="1" fontAlgn="auto" hangingPunct="1">
              <a:spcAft>
                <a:spcPts val="0"/>
              </a:spcAft>
              <a:defRPr/>
            </a:pPr>
            <a:r>
              <a:rPr lang="ru-RU" sz="1100" dirty="0"/>
              <a:t>Шаблони </a:t>
            </a:r>
            <a:r>
              <a:rPr lang="ru-RU" sz="1100" dirty="0" smtClean="0"/>
              <a:t>для Бенефіціарів не </a:t>
            </a:r>
            <a:r>
              <a:rPr lang="ru-RU" sz="1100" dirty="0"/>
              <a:t>можна використовувати для паперової звітності </a:t>
            </a:r>
            <a:r>
              <a:rPr lang="ru-RU" sz="1100" dirty="0" smtClean="0"/>
              <a:t>!!!!!</a:t>
            </a:r>
            <a:endParaRPr lang="en-US" sz="1100" dirty="0" smtClean="0"/>
          </a:p>
        </p:txBody>
      </p:sp>
    </p:spTree>
    <p:extLst>
      <p:ext uri="{BB962C8B-B14F-4D97-AF65-F5344CB8AC3E}">
        <p14:creationId xmlns:p14="http://schemas.microsoft.com/office/powerpoint/2010/main" val="4255846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16660</TotalTime>
  <Words>2930</Words>
  <Application>Microsoft Office PowerPoint</Application>
  <PresentationFormat>On-screen Show (4:3)</PresentationFormat>
  <Paragraphs>253</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Open Sans</vt:lpstr>
      <vt:lpstr>Wingdings</vt:lpstr>
      <vt:lpstr>Office Theme</vt:lpstr>
      <vt:lpstr> Hungary-Slovakia-Romania-Ukraine ENI Cross-border Cooperation Programme 2014-2020 </vt:lpstr>
      <vt:lpstr>Зміни у посібнику по реалізації проєктів та перегляд Грантової угоди </vt:lpstr>
      <vt:lpstr>Зміни у посібнику по реалізації проєктів та перегляд Грантової угоди</vt:lpstr>
      <vt:lpstr>Зміни у посібнику по реалізації проєктів та перегляд Грантової угоди </vt:lpstr>
      <vt:lpstr>Зміни у посібнику по реалізації проєктів та перегляд Грантової угоди </vt:lpstr>
      <vt:lpstr>Зміни у посібнику по реалізації проєктів та перегляд Грантової угоди </vt:lpstr>
      <vt:lpstr>INTERREG+це система моніторингу та інформації, що використовується для Програми з метою підтримки подання, реалізації та моніторингу проектів, модифікації та закриття. Крім того, він збирає дані про хід проектів на рівні програм та бенефіціарів.  </vt:lpstr>
      <vt:lpstr>Звітність: вимоги, терміни </vt:lpstr>
      <vt:lpstr>Звітність: вимоги, терміни </vt:lpstr>
      <vt:lpstr>Звітність: вимоги, терміни </vt:lpstr>
      <vt:lpstr>Detailed description of the process</vt:lpstr>
      <vt:lpstr>Звітність: вимоги, терміни </vt:lpstr>
      <vt:lpstr>Звітність: вимоги, терміни </vt:lpstr>
      <vt:lpstr>Звітність: вимоги, терміни </vt:lpstr>
      <vt:lpstr>Звітність: вимоги, терміни </vt:lpstr>
      <vt:lpstr>Звітність: вимоги, терміни </vt:lpstr>
      <vt:lpstr>Звітність: вимоги, терміни </vt:lpstr>
      <vt:lpstr>Звітність: вимоги, терміни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Hungary-Slovakia-Romania-Ukraine ENI Cross-border Cooperation Programme 2014-2020</dc:title>
  <dc:creator>Roxana Damian</dc:creator>
  <cp:lastModifiedBy>Klymenko Tetyana</cp:lastModifiedBy>
  <cp:revision>541</cp:revision>
  <cp:lastPrinted>2017-06-23T10:52:12Z</cp:lastPrinted>
  <dcterms:created xsi:type="dcterms:W3CDTF">2017-05-23T08:20:39Z</dcterms:created>
  <dcterms:modified xsi:type="dcterms:W3CDTF">2020-11-12T13:03:01Z</dcterms:modified>
</cp:coreProperties>
</file>